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sldIdLst>
    <p:sldId id="259" r:id="rId2"/>
    <p:sldId id="261" r:id="rId3"/>
  </p:sldIdLst>
  <p:sldSz cx="12190413" cy="6859588"/>
  <p:notesSz cx="12190413" cy="6859588"/>
  <p:embeddedFontLst>
    <p:embeddedFont>
      <p:font typeface="Verdana" pitchFamily="34" charset="0"/>
      <p:regular r:id="rId4"/>
      <p:bold r:id="rId5"/>
      <p:italic r:id="rId6"/>
      <p:boldItalic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1088502">
      <a:defRPr sz="21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>
      <a:defRPr sz="21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>
      <a:defRPr sz="21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>
      <a:defRPr sz="21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>
      <a:defRPr sz="21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>
      <a:defRPr sz="21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>
      <a:defRPr sz="21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>
      <a:defRPr sz="21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>
      <a:defRPr sz="21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102" y="-240"/>
      </p:cViewPr>
      <p:guideLst>
        <p:guide orient="horz" pos="2160"/>
        <p:guide orient="horz" pos="1071"/>
        <p:guide orient="horz" pos="1389"/>
        <p:guide orient="horz" pos="3158"/>
        <p:guide orient="horz" pos="2478"/>
        <p:guide pos="2880"/>
        <p:guide pos="1979"/>
        <p:guide pos="1435"/>
        <p:guide pos="5971"/>
        <p:guide pos="3068"/>
        <p:guide pos="4655"/>
        <p:guide pos="6606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281" y="2130919"/>
            <a:ext cx="10361851" cy="147036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B1CECC-C67D-49B2-850A-EC8EDF944096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755C52-E713-47D4-A609-50254BDB5419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8049" y="274702"/>
            <a:ext cx="2742843" cy="585288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21" y="274702"/>
            <a:ext cx="8025355" cy="585288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8F03A3-9266-4E71-A4A8-BD0F4E864832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0F3B3F-F34F-46CA-B923-3AA8353DB71D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D567CE-22FB-448B-81B2-3C5188A42866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87C79-BCBD-46EC-B0ED-EC82C708A1C3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C8868D-EA46-4A5A-91DD-766DE82B8BA7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0E84CB-DB4C-4225-A6B6-EEB7E9FD67C2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438B3E-7DD0-4AC4-8628-448949DCE803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56F221-52EB-40E2-BB1F-A8249D63874C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652BB4-FEEE-4D2B-BEBE-A678AADFFEBB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A3B9F-28E1-4016-A3FB-3BE7038CBF30}" type="datetime1">
              <a:rPr lang="ru-RU"/>
              <a:pPr>
                <a:defRPr/>
              </a:pPr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88502">
        <a:spcBef>
          <a:spcPts val="0"/>
        </a:spcBef>
        <a:buNone/>
        <a:defRPr sz="5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>
        <a:spcBef>
          <a:spcPts val="0"/>
        </a:spcBef>
        <a:buFont typeface="Arial"/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>
        <a:spcBef>
          <a:spcPts val="0"/>
        </a:spcBef>
        <a:buFont typeface="Arial"/>
        <a:buChar char="–"/>
        <a:defRPr sz="33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>
        <a:spcBef>
          <a:spcPts val="0"/>
        </a:spcBef>
        <a:buFont typeface="Arial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>
        <a:spcBef>
          <a:spcPts val="0"/>
        </a:spcBef>
        <a:buFont typeface="Arial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>
        <a:spcBef>
          <a:spcPts val="0"/>
        </a:spcBef>
        <a:buFont typeface="Arial"/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deptrudaiz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vk.com/deptrudaugr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.admhmao.ru/" TargetMode="External"/><Relationship Id="rId5" Type="http://schemas.openxmlformats.org/officeDocument/2006/relationships/hyperlink" Target="https://deptrud.admhmao.ru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hyperlink" Target="https://t.me/deptrudaUg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207774" y="6094707"/>
            <a:ext cx="898347" cy="864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8" name="Прямоугольник 57"/>
          <p:cNvSpPr/>
          <p:nvPr/>
        </p:nvSpPr>
        <p:spPr bwMode="auto">
          <a:xfrm>
            <a:off x="2278782" y="-1"/>
            <a:ext cx="9911631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Verdana"/>
                <a:ea typeface="Verdana"/>
              </a:rPr>
              <a:t>ПРОЕКТ «ТРУД КРУТ!»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363" y="95118"/>
            <a:ext cx="1457719" cy="601763"/>
          </a:xfrm>
          <a:prstGeom prst="rect">
            <a:avLst/>
          </a:prstGeom>
        </p:spPr>
      </p:pic>
      <p:sp>
        <p:nvSpPr>
          <p:cNvPr id="3" name="AutoShape 3" descr="data:image/png;base64,iVBORw0KGgoAAAANSUhEUgAAAVMAAAAiCAYAAADiQjqkAAARDUlEQVR4Xu1cd3xOZxu+ErUJtWoWVXuLWdReiRWahASxYhWR2FWfldYesdUIgiBGhBrls6Nqb0mtWLX33t/vevQc73vePb7SX577v/c9z7zOOddzz+MCKRIBiYBEQCLgMAIuSQZV8X7r+raNwyPJASQCEgGJQCJFIInLu0mCTN+5vlueSDGQ25YISAQkAg4j4OrytrYkU4dhlANIBCQCiR0BSaaJ/QmQ+5cISAScgoAkU6fAKAeRCEgEEjsCkkwT+xMg9y8RkAg4BQGHyLTmV+7oXK4pKuQsiiypP8edZw9w8GocZu6PxsYzew0WGFDaA/O8frBp4X5RQ7Hs+Ba9Ph4FvkH7Mp4on7MIMqdOj4cvniLu1kUsPrYJ4Yd+xas3r22ag43TJEuJg93C8XWGnHp9X7x+hVTDa9g8nuwgEZAIJC4E7CbTiQ2C0LOSt0m0ftm/Bl3XjtW7bg+ZNosciDWnd4lxUidLgcXfDUWjQlVMzrv/6ml4LRmAa4/u2HQn5zYdiLZlPA36SDK1CUbZWCKQaBGwi0y7lvfC1Ia9LYLWd9NUTIhdqrazlUyvPryF/JN8QEKjxPiPgWfBbyzO+/vlE6g+93u8fvvGYls2aF60Bpb7jjDaVpKpVRDKRhKBRI+AzWT6mWsSnA9ZgRxumQV4T14+g/+KYdh+4RBqfVUWC5sPRupkKcW1208fIPc4Lzx//dIqoIfW7IDB1dupbXv8OgHT/1glftO0X9tqjHrt1K0EdIsZi0PX4lE4cx5M8QwRZr8irVYMQ+SxzVbNq23EeTgfRZKpXRDKThKBRIeAzWRaKFNunOy5WAWKmic1UEVG1e2KvlX81d9VZncBNUVLkiGlG86FRMEteWrR9PKDmygY5qtqpYu+G4KWJeqIay/fvELxKa1x9u4VddisaTIgofcqJE3ymfhvXXwsmizub2lao9clmdoFm+wkEUjUCNhMplVyl8CODtNV0DqvGYM5B2PU3+3KeGJO04Hqb12fpzmkf6rdGQO+ba026bZ2HGbtj1Z/H+2+EMWyfCV+H/wrHuVndjAYLr7XUjWAdPzGOZSaFmDXzXWUTMfW646Qyi3Mzk0XxpfjvNQ2d3/YiMcvn+n9Z26A8GaD0KZUA1Sb2w27Lx4zaJr382zwL1lPaNhfpvsCGVO54daT++JgiziyURw2zhIeZFf7xWDT2T/gsdDQ/TOiViB+qBYAS8+CV5Fq8CtRB+VyFBEBzYcvnogDc/WpHZh7cC3uP39s1ZLpW4/xH4va83vi3bt3VvVho1r5yiKgVANUzl0CWdNkxIvXL3HxwQ1sPrtPWEgJ968ZHYv3Ll2KNOo1BkCvPLyFDX/+jiFb5+Dus4dm12DvvjkvXVlZRhn6+hlI3RAwAV99nh3jYyPR/7fpNmFhNWiyoYqAzWSa0y0LLvZ5b3pT+JDRHFdkfP0e6PWNr/q77Iz2OHztT7OQZ0qVDudCVoiIOuXSgxsoOKmF0ECtleSfJcWdgRuRMmly0WXzuf2ovyDY2u567f7NZErNnK6S/lVbgS4ZU7Iz4Qj8o4bir0e37cJIt5OjZMr7v7zFT6iWp5TJtXCdbVaOwLbzBy2uN6iSDyY06InGi/vh1/g9FtvTGqJ7ylxgk8/i4P/OxrjdSwzG05KpbgMe6hVmdVQtLN1rju7bFJm6Zy+Ida3HIWPKdAhaPxEz9q22iIFs4DgCNpMpp9zeYRqq5i4pZqdPsd3qn7D+zz1gqhTN8VRJU4hrfJBKT29r8UQcXbcb+lTxU3fTJWYMZh/4oO1as01qadTWFBm9axF+2DzTmq4GbRwlU+2AOzvOQOUviyPHmMa4/viu0TU5QzN1dXHFar+RaFiwMp6+ei4wXHVqO07cOC/81jwIPQpWQq9KvsidPivO3LmMyrO74M7TB3bhpHRSyPS3s/vQYGGIwVjmNNP0KdJgV+BMFMmcBzce38XY3UuwNm63OFDTJk+FsjkKIdC9Mai9PXv1Ag0iemNXwhGT6+VhcqbXcuRKlwV7Lh1H1Tldze6NWuz29tNRJnsBoUFO3LMM0ad24Py9v5AsSVKUzJYfHd0bwb9EXbi4uGDMrsUYuHmG3pi6pMY2yZMkRbmcRbCixU8gYXZYPRLzD/+q18cZ+zZGprXzlcPKlj/D1cUFLZcPcaoF4tBDkgg620WmJbN+jdjAWaoWaAwnvrw15n2PfVdOm4XxizQZcDZ4uUrANKUKhbW0KVeUJtbR7xeKF0iRIpP9EH/7kl238N9KpsNrBWJQtQDE3b6IJov66/mUdYHgi7zEZxjqfV0Bi45uQsBK45kM1oJHk/xa/7Umycscmc5v9iNal6ov7hVdFnRFGBNmXCz+bghuPb2PopP9hQvAmCgZI/eePcLnKdOi+rzuZsn3lyb90cG9EY5eP4tGi/qC7hdj0qBAJUT5hopnvtGifkJ5UMSUhki3Fd1X2rgC+zlj39p5GVMI9xokDgVq5Qeuxll7C2U7JyBgF5nyZdwUMEloDaaEWinNbFOamNKP5hjNMkUCo0dh3qF1Vm8tiasrov1Gw6NAJbUPNZumSwZYPYa24b+RTHkoXQhZieevX6DE1Da48vCm2f3TpUJTcOHhDTbhbWzQFJ8lw6PBW4RPM+vohnjz9q1eM1Nkmi9DDsQFRYJuzeJTW1k8/JRsD2qG1BC1Qq3wePcI4SOmhkzf/qaz++AZYTyNj/5E+tlZ9FFsir/F3GT6oOkOoNuK7itLZEp3F91e2hRBZ+1bl0w517h63RF/5xIaRvTBhXvG/bt2vxSyo0UEbCZT+pdiO80SZpkl4SlfcVagSb9ctrQZcTY4CnwZKTStCoe1tDo/lC/P7CYDwKCXIg+eP0aZ6e1MBgssrZnX/41kGli2MWY27odROyMwaMssa7bp1DZ7O89GuRyFhWthQmwkLj64rvoJTZGp4ttceXIbfJYNtrgeZnxc7bcGp24mwH3GhxQ6pWOTwlWxquVITNkbhV7rwxDtN0r4Qd2nt8OR62cMxmfRCYtPjJnuphZzOigSBTLmQt7xzYUrgqLVEPk8E4tIn+HCb11qWhs9pcJZ++a8b969xbyD64SbjH5wBvmolUv55xGwmUz5wvLFVST69E6M2BaOP+9cRg63TOhT2Q8dda4zAECTw5hM9gzG9xWaq5eM+ZZMQUIindawtyhnVYSRW+9lP4roryPyschUNyJM/yBNWZq/q0/vEJkNSvEC96aN5k/yCEKPit5WB10cwcdY33r5K2Bdq7Gg39aUaKP5UxuGoGv5ZjYvhZqvW2htg/xlup5oLTF4SXcR/dT0V0ed2IoWy/9jMA9zk7tVaCasGFoz1gjLoelKqDM/CFv/DoaZCkDxYK8V3tMgAOusfevOy6h+6WkBYP61lI+DgE1kSoc8b6ASMd+RcAS1w3vi7Tt9s44O8KaFvxU7IsHlHt/MwBdF/2Z80DIwCk9hCgx9YdZULZFIZzTqq0fqHGPAbzMwdreh+WcrtJ8CmWrXzBfXI6K36kvWkmmYRy90r/id0PCo6X0MYWrRwG/boGz2QiJ4pBVnkSnH1dUM+bta3tLY2m4Klh7fIrIUFNnVcQYq5iqKwmF+Bj5khUwtpWzp7kPxdVpDpuxH14fvssHYcm6/Ooy9ZKrdt0KmTI1jyiItQb6PVGyk/PMI2ESm9DGdCf7wQf6hW+dixPZwg1Vry01rhvfAjguH9dqRDDuVa6L+13ZVqMh/tCQk0pmN+uppv+xji6lmaY6PRaY0Cd1C3xcm8ODKkDItquQuiTDPYDBi3nvjFEzas0xc15Kp4p+buncFgtZPsrTFf/S6KTM/+JsWGFe/u9AaqT06IuvbjBcBNW0qHs18mvtzDsSgc8yHCjrOpcxvi2vkRI9FouIu3wRv1ZWkNfOpned0yyxSBGnSU0PNN9FbNb+dtW/deZXgI2MUJNTTUkN15HGyq69NZMro6O2BG9SJtl04BJ7Q2sRo5fRWGtL8OHbjnNqPaTnxQUvVaiWm6BSd4m8QuNDuiET6S+P+aO/eUO/S5N+jELwhzC4AjHX6FMhUd11MC2KazZZzB1BvQS+jZMqgBjF99vqFKFY4d/eqWTzo+45pNQYz960W2tz/U0yRKX2Pp3ouEW4M76U/2r2EUlnziy9+/ff8AdSd/x4fRZSgFPEhAerm1ebPmBOne0bi3vNHwlfP8mdzotwHPst8phUxlzyv+JKpna7422Jw1r618/6nRnsMqdEeN5/cEzgwCCzln0PAJjLlsnQrkfib9e8jdy4UL2/2tJnQpbwXelduqe6ADy8fYt0EfAaNdAmRydiLj24yu2ue9rOb9Df4shN9iayWskZ+rN5WlKlyLnPuhE+NTJk3usZ/NPZePonKszsbJVP+ycozBuPoMmkU0dekucfcx2W+oaiet7SoLOq0ZrQ18Nndxlxq1BLvofAtXhv9Nk0TlTqmhKTI58q7aE2EbAhD7KXjatNIn2HwKVYL9ReGiGolrShVecZSlBidZ5SeOan0nZrKua2Qswg2BkwU5c5at4A5Mt3afqooRuAX1PglNUWcsW9j89LNElq7k9hHvQXBFgtm7L6psqMBAjaTabMi1RHVItRqKLWpTtQQqI0o1TnMiWSdvdbvqjsBiXSu10BRPmmLJB9aTSVNBneu9I0W+aw8sWkOmiLUT4FM6Utm/mb1vGUwsk5XMPMhdPt8UZ5IMVZOynSnLe0mi0gyg1Us8406uQ1xtxJEMIspQzR7mbTPD9WcvHkBlX4JxJOXz/VgpeYU7T9alEjS/8iP2Dgi5sg0Y6p02NdlDvKkz4btFw5j2h8r8fvl40JLZApejrSZUSFXUZELysqeRy+e4ts5XVVLh88TtcsTN8+jzPS2RpdJl4ny3Yc845vpRbu5x9jAmcJ0Z9HAhD1LsS4uVmQjMCrPrBW/EnURWLYJmIanZAroTqQlNT7b3BfzZ1mQQmHxAAlbEUf3zXFMkTgj+5yXUX2miPGzlFL+/wjYTKZcEjWEn+t0MVuuyIhr6I75GL5tnt4ueMIvaD4Y+TPmEv/zZbVkZrYt7SnI1FbRJVMlDYZjcE3DNOvSHftjkaluNF+7V5qWJBGSiSky5f8M/DDLgdqWOdlwZq/Anv48rbCOngRI0QZ0bL0HbG+pNp+VWav8RgqyNCc8eP2WDxEJ9ooovvfWK4ZjybHfTHbnx3f4ER5jfn5+YJxpTDXyljHZn8/zzzsXiOdG69YyV07KAU2lfjmyb3NkymtK+hXvr2dEH6s+NmTPvZV9PiBgF5mye/Ev8qGDe0OhOdG8JxHwQx3XHt0Wmgxz3w6ZqMnnyc30Kla10LdjTivlXEyfYhqVraJLpvzSFb94dfH+deGfZeqRKflUyJRrPHfvKqJP7RRZCsRXEUsfOimdrYC4P1XzlBIaKTVyVhftu3ISC45sQEzcbpNlvvQlxrQaK0xav6ghBsFDW++DJTLleLQ+fIrVhG/xWnDPXgiZUqUXzwX9f0ySZ4CKPkdda4JBOX7TgW3yT/Qx67rhXhJ6rxRt8k5obqCNcw10p7QqWQ8VcxUTVgFdU8wl3Xr+gKhvN1VRpyVTEi/9sCzjpRss/PA6k/EAe/at4G/OvcA2TPua7BEsnhtWd+26eNTWWyfb24CA3WRqwxwfvSm/GbC57fsAFQMdrFeXIhGQCEgEnIlAoiBTRsIZiTUW7XUmmHIsiYBEIPEikCjI1LtYTfFJOn7Qg0EXKRIBiYBEwNkIJAoydTZocjyJgERAIqBFQJKpfCYkAhIBiYATEJBk6gQQ5RASAYmARECQKTq5v//aiBSJgERAIiARsBsBF7t7yo4SAYmAREAioCLwPyep2QpYQVajAAAAAElFTkSuQmCC"/>
          <p:cNvSpPr>
            <a:spLocks noChangeAspect="1" noChangeArrowheads="1"/>
          </p:cNvSpPr>
          <p:nvPr/>
        </p:nvSpPr>
        <p:spPr bwMode="auto">
          <a:xfrm>
            <a:off x="0" y="0"/>
            <a:ext cx="3219449" cy="2952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AutoShape 2" descr="data:image/png;base64,iVBORw0KGgoAAAANSUhEUgAAAUcAAADFCAYAAADHRjAMAAAHAUlEQVR4Xu3WMU4DQRBFwR2uxdmIfDZfyyAHIBAIvfyXIweddPXoac/L2+v75UeAAAECXwKP2/2cZxyff7gQIECAwHV9NlEcvQYCBAh8ExBHz4EAAQJ/CIijZ0GAAAFx9AYIECDQBHw5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I/4ji2u3UJECDwr8Djdj+HEQECBAj8FvgAAnsZIAt56GcAAAAASUVORK5CYII="/>
          <p:cNvSpPr>
            <a:spLocks noChangeAspect="1" noChangeArrowheads="1"/>
          </p:cNvSpPr>
          <p:nvPr/>
        </p:nvSpPr>
        <p:spPr bwMode="auto">
          <a:xfrm>
            <a:off x="155575" y="-890588"/>
            <a:ext cx="309562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198649" y="927121"/>
            <a:ext cx="2392987" cy="246221"/>
          </a:xfrm>
          <a:prstGeom prst="rect">
            <a:avLst/>
          </a:prstGeom>
          <a:solidFill>
            <a:srgbClr val="CF452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Verdana"/>
                <a:ea typeface="Verdana"/>
              </a:rPr>
              <a:t>19 июня 2023 года </a:t>
            </a:r>
            <a:endParaRPr lang="ru-RU" sz="10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98650" y="1173342"/>
            <a:ext cx="2392987" cy="2572125"/>
          </a:xfrm>
          <a:prstGeom prst="rect">
            <a:avLst/>
          </a:prstGeom>
          <a:solidFill>
            <a:srgbClr val="69B3E7">
              <a:alpha val="10000"/>
            </a:srgbClr>
          </a:solidFill>
        </p:spPr>
        <p:txBody>
          <a:bodyPr wrap="square" lIns="108850" tIns="54425" rIns="108850" bIns="54425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Verdana"/>
                <a:ea typeface="Verdana"/>
              </a:rPr>
              <a:t>Утверждено распоряжение № 17-р-153 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Verdana"/>
                <a:ea typeface="Verdana"/>
              </a:rPr>
              <a:t>«Об утверждении и реализации проекта по трудоустройству несовершеннолетних граждан в возрасте от 14 до 18 лет и их родителей (законных представителей), проживающих в Ханты-Мансийском автономном округе – Югре, находящихся в трудной жизненной ситуации и социально опасном положении, «Труд крут!»»</a:t>
            </a:r>
            <a:endParaRPr sz="1000"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575126" y="3883748"/>
            <a:ext cx="2457230" cy="246221"/>
          </a:xfrm>
          <a:prstGeom prst="rect">
            <a:avLst/>
          </a:prstGeom>
          <a:solidFill>
            <a:srgbClr val="CF452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Verdana"/>
                <a:ea typeface="Verdana"/>
              </a:rPr>
              <a:t>Проект направлен</a:t>
            </a:r>
            <a:endParaRPr lang="ru-RU" sz="10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grpSp>
        <p:nvGrpSpPr>
          <p:cNvPr id="48" name="Группа 47"/>
          <p:cNvGrpSpPr/>
          <p:nvPr/>
        </p:nvGrpSpPr>
        <p:grpSpPr bwMode="auto">
          <a:xfrm rot="5400000">
            <a:off x="2562514" y="3048445"/>
            <a:ext cx="482456" cy="2814776"/>
            <a:chOff x="6239221" y="1847143"/>
            <a:chExt cx="843329" cy="2157921"/>
          </a:xfrm>
        </p:grpSpPr>
        <p:cxnSp>
          <p:nvCxnSpPr>
            <p:cNvPr id="49" name="Прямая соединительная линия 48"/>
            <p:cNvCxnSpPr>
              <a:cxnSpLocks/>
            </p:cNvCxnSpPr>
            <p:nvPr/>
          </p:nvCxnSpPr>
          <p:spPr bwMode="auto">
            <a:xfrm>
              <a:off x="6239569" y="1847145"/>
              <a:ext cx="0" cy="2157919"/>
            </a:xfrm>
            <a:prstGeom prst="line">
              <a:avLst/>
            </a:prstGeom>
            <a:ln w="19050">
              <a:solidFill>
                <a:srgbClr val="CF4520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cxnSpLocks/>
            </p:cNvCxnSpPr>
            <p:nvPr/>
          </p:nvCxnSpPr>
          <p:spPr bwMode="auto">
            <a:xfrm rot="16200000">
              <a:off x="6665821" y="1430415"/>
              <a:ext cx="0" cy="833455"/>
            </a:xfrm>
            <a:prstGeom prst="straightConnector1">
              <a:avLst/>
            </a:prstGeom>
            <a:ln w="19050">
              <a:solidFill>
                <a:srgbClr val="CF4520">
                  <a:alpha val="50196"/>
                </a:srgb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cxnSpLocks/>
            </p:cNvCxnSpPr>
            <p:nvPr/>
          </p:nvCxnSpPr>
          <p:spPr bwMode="auto">
            <a:xfrm rot="16200000">
              <a:off x="6660886" y="3579678"/>
              <a:ext cx="0" cy="843329"/>
            </a:xfrm>
            <a:prstGeom prst="straightConnector1">
              <a:avLst/>
            </a:prstGeom>
            <a:ln w="19050">
              <a:solidFill>
                <a:srgbClr val="CF4520">
                  <a:alpha val="50196"/>
                </a:srgb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 bwMode="auto">
          <a:xfrm>
            <a:off x="3129078" y="4694779"/>
            <a:ext cx="3216461" cy="1399928"/>
          </a:xfrm>
          <a:prstGeom prst="rect">
            <a:avLst/>
          </a:prstGeom>
          <a:noFill/>
          <a:ln w="12700">
            <a:solidFill>
              <a:srgbClr val="CF4520"/>
            </a:solidFill>
          </a:ln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Verdana"/>
                <a:ea typeface="Verdana"/>
              </a:rPr>
              <a:t>на достижение таких социальных эффектов как повышение трудовой мотивации родителей и трудовое воспитание трудных подростков, улучшение материального положения семьи, приобретение родителями навыков общения и совместного времяпровождения с детьми, выстраивание здоровых отношений в семье и выход из сложной жизненной ситуации</a:t>
            </a:r>
            <a:endParaRPr sz="1000"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109039" y="4695846"/>
            <a:ext cx="2313759" cy="1323439"/>
          </a:xfrm>
          <a:prstGeom prst="rect">
            <a:avLst/>
          </a:prstGeom>
          <a:noFill/>
          <a:ln w="12700">
            <a:solidFill>
              <a:srgbClr val="CF452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Verdana"/>
                <a:ea typeface="Verdana"/>
              </a:rPr>
              <a:t>на организацию семейного трудоустройства подростков, находящихся в социально опасном положении (состоящих на учете в органах внутренних дел, комиссии по делам несовершеннолетних) и их неработающих родителей</a:t>
            </a:r>
            <a:endParaRPr sz="1000" dirty="0"/>
          </a:p>
        </p:txBody>
      </p:sp>
      <p:pic>
        <p:nvPicPr>
          <p:cNvPr id="46" name="Picture 4" descr="https://avatars.mds.yandex.net/i?id=e23337d0874acaa6b1b25b8325316edb6cdf1615-3510839-images-thumbs&amp;n=1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478407" y="5073934"/>
            <a:ext cx="650671" cy="650671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dcd086081efaa031c0f128a37fd1f920da26064e-4917819-images-thumbs&amp;n=1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359420" y="3013838"/>
            <a:ext cx="511712" cy="698057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 bwMode="auto">
          <a:xfrm>
            <a:off x="6847776" y="4573377"/>
            <a:ext cx="4935039" cy="2057425"/>
            <a:chOff x="155575" y="1264055"/>
            <a:chExt cx="4935039" cy="2646512"/>
          </a:xfrm>
        </p:grpSpPr>
        <p:sp>
          <p:nvSpPr>
            <p:cNvPr id="55" name="Прямоугольник 54"/>
            <p:cNvSpPr/>
            <p:nvPr/>
          </p:nvSpPr>
          <p:spPr bwMode="auto">
            <a:xfrm>
              <a:off x="339607" y="1264055"/>
              <a:ext cx="4747487" cy="2646512"/>
            </a:xfrm>
            <a:prstGeom prst="rect">
              <a:avLst/>
            </a:prstGeom>
            <a:noFill/>
            <a:ln>
              <a:solidFill>
                <a:srgbClr val="0033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Verdana"/>
                <a:ea typeface="Verdana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55575" y="1413567"/>
              <a:ext cx="4931519" cy="297270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800" b="1" dirty="0">
                  <a:solidFill>
                    <a:schemeClr val="bg1"/>
                  </a:solidFill>
                  <a:latin typeface="Verdana"/>
                  <a:ea typeface="Verdana"/>
                </a:rPr>
                <a:t>Включает в себя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339607" y="1710837"/>
              <a:ext cx="4747487" cy="78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Комплекс мероприятий по вовлечению в трудовую деятельность несовершеннолетних в СОП и ТЖС и их родителей (законных представителей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);</a:t>
              </a:r>
              <a:endParaRPr sz="2000" dirty="0"/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339607" y="2653590"/>
              <a:ext cx="4709584" cy="55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Проведение индивидуальной работы по содействию в 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трудоустройстве;</a:t>
              </a:r>
              <a:endParaRPr sz="1100" dirty="0"/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411117" y="3350266"/>
              <a:ext cx="4679497" cy="55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Организация патронажа семей по вопросам содействия 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                  в 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трудоустройстве</a:t>
              </a:r>
              <a:endParaRPr sz="1100" dirty="0"/>
            </a:p>
          </p:txBody>
        </p:sp>
      </p:grpSp>
      <p:sp>
        <p:nvSpPr>
          <p:cNvPr id="69" name="Прямоугольник 68"/>
          <p:cNvSpPr/>
          <p:nvPr/>
        </p:nvSpPr>
        <p:spPr bwMode="auto">
          <a:xfrm>
            <a:off x="2654620" y="2305515"/>
            <a:ext cx="1981398" cy="307777"/>
          </a:xfrm>
          <a:prstGeom prst="rect">
            <a:avLst/>
          </a:prstGeom>
          <a:solidFill>
            <a:srgbClr val="0033A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Verdana"/>
                <a:ea typeface="Verdana"/>
              </a:rPr>
              <a:t>Срок реализации</a:t>
            </a:r>
            <a:endParaRPr lang="ru-RU" sz="14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8316058" y="901672"/>
            <a:ext cx="3539788" cy="3464225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422798" y="2596139"/>
            <a:ext cx="256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33A0"/>
                </a:solidFill>
                <a:latin typeface="Verdana"/>
                <a:ea typeface="Verdana"/>
              </a:rPr>
              <a:t>2023 – 2030 годы</a:t>
            </a:r>
            <a:endParaRPr lang="ru-RU" sz="1050" b="1" dirty="0">
              <a:solidFill>
                <a:srgbClr val="0033A0"/>
              </a:solidFill>
              <a:latin typeface="Verdana"/>
              <a:ea typeface="Verdana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8316059" y="947839"/>
            <a:ext cx="3463236" cy="261610"/>
          </a:xfrm>
          <a:prstGeom prst="rect">
            <a:avLst/>
          </a:prstGeom>
          <a:solidFill>
            <a:srgbClr val="CF452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latin typeface="Verdana"/>
                <a:ea typeface="Verdana"/>
              </a:rPr>
              <a:t>Ожидаемые результаты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8299763" y="1311425"/>
            <a:ext cx="344162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950" b="1" dirty="0" smtClean="0">
                <a:solidFill>
                  <a:srgbClr val="CF4520"/>
                </a:solidFill>
                <a:latin typeface="Verdana"/>
                <a:ea typeface="Verdana"/>
              </a:rPr>
              <a:t>Обеспечение максимального                             охвата </a:t>
            </a:r>
            <a:r>
              <a:rPr lang="ru-RU" sz="950" b="1" dirty="0">
                <a:solidFill>
                  <a:srgbClr val="CF4520"/>
                </a:solidFill>
                <a:latin typeface="Verdana"/>
                <a:ea typeface="Verdana"/>
              </a:rPr>
              <a:t>трудовой занятостью несовершеннолетних, находящихся в ТЖС и СОП, и их родителей (законных представителей), не состоящих в трудовых </a:t>
            </a:r>
            <a:r>
              <a:rPr lang="ru-RU" sz="950" b="1" dirty="0" smtClean="0">
                <a:solidFill>
                  <a:srgbClr val="CF4520"/>
                </a:solidFill>
                <a:latin typeface="Verdana"/>
                <a:ea typeface="Verdana"/>
              </a:rPr>
              <a:t>отношениях;</a:t>
            </a:r>
            <a:endParaRPr sz="950" dirty="0"/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8381948" y="2287585"/>
            <a:ext cx="3401548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950" b="1" dirty="0">
                <a:solidFill>
                  <a:srgbClr val="CF4520"/>
                </a:solidFill>
                <a:latin typeface="Verdana"/>
                <a:ea typeface="Verdana"/>
              </a:rPr>
              <a:t>Включение семьи в реабилитационную работу, налаживание нравственных традиций семейного воспитания, восстановление положительных контактов семьи с окружением, решение бытовых проблем в семье, повышение статуса семьи до </a:t>
            </a:r>
            <a:r>
              <a:rPr lang="ru-RU" sz="950" b="1" dirty="0" smtClean="0">
                <a:solidFill>
                  <a:srgbClr val="CF4520"/>
                </a:solidFill>
                <a:latin typeface="Verdana"/>
                <a:ea typeface="Verdana"/>
              </a:rPr>
              <a:t>социального;</a:t>
            </a:r>
            <a:endParaRPr sz="950" dirty="0"/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8358941" y="3403275"/>
            <a:ext cx="3323271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950" b="1" dirty="0">
                <a:solidFill>
                  <a:srgbClr val="CF4520"/>
                </a:solidFill>
                <a:latin typeface="Verdana"/>
                <a:ea typeface="Verdana"/>
              </a:rPr>
              <a:t>Восстановление экономической активности родителей (законных представителей) несовершеннолетних, находящихся в ТЖС и СОП, увеличение дохода </a:t>
            </a:r>
            <a:r>
              <a:rPr lang="ru-RU" sz="950" b="1" dirty="0" smtClean="0">
                <a:solidFill>
                  <a:srgbClr val="CF4520"/>
                </a:solidFill>
                <a:latin typeface="Verdana"/>
                <a:ea typeface="Verdana"/>
              </a:rPr>
              <a:t>семьи.</a:t>
            </a:r>
            <a:endParaRPr sz="950" dirty="0"/>
          </a:p>
        </p:txBody>
      </p:sp>
      <p:sp>
        <p:nvSpPr>
          <p:cNvPr id="6" name="TextBox 5"/>
          <p:cNvSpPr txBox="1"/>
          <p:nvPr/>
        </p:nvSpPr>
        <p:spPr>
          <a:xfrm>
            <a:off x="4636017" y="872784"/>
            <a:ext cx="34190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Казенные учреждения автономного округа – центры занятости населения;</a:t>
            </a:r>
          </a:p>
          <a:p>
            <a:pPr algn="just">
              <a:defRPr/>
            </a:pPr>
            <a:endParaRPr lang="ru-RU" sz="9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Муниципальные комиссии по делам несовершеннолетних и защите их прав муниципальных образований автономного округа (далее – КДН);</a:t>
            </a:r>
          </a:p>
          <a:p>
            <a:pPr algn="just"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Территориальные подразделения органов внутренних дел (далее – ОВД);</a:t>
            </a:r>
          </a:p>
          <a:p>
            <a:pPr algn="just">
              <a:defRPr/>
            </a:pPr>
            <a:endParaRPr lang="ru-RU" sz="9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Предприятия (организации), учреждения, зарегистрированные  в автономном округе и действующие в автономном округе;</a:t>
            </a:r>
          </a:p>
          <a:p>
            <a:pPr algn="just"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Несовершеннолетние граждане в возрасте от 14 до 18 лет и их родители (законные представители, состоящие на учете в КДН и ОВД;</a:t>
            </a:r>
          </a:p>
          <a:p>
            <a:pPr algn="just"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Иные учреждения системы профилактики безнадзорности и правонарушений несовершеннолетних.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>
              <a:solidFill>
                <a:srgbClr val="0033A0"/>
              </a:solidFill>
              <a:latin typeface="Verdana"/>
              <a:ea typeface="Verdana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865491" y="940067"/>
            <a:ext cx="3227860" cy="307777"/>
          </a:xfrm>
          <a:prstGeom prst="rect">
            <a:avLst/>
          </a:prstGeom>
          <a:solidFill>
            <a:srgbClr val="0033A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/>
                <a:ea typeface="Verdana"/>
              </a:rPr>
              <a:t>Участники проекта</a:t>
            </a:r>
            <a:endParaRPr lang="ru-RU" sz="14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19449" y="1335927"/>
            <a:ext cx="744284" cy="744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207774" y="6094707"/>
            <a:ext cx="898347" cy="864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8" name="Прямоугольник 57"/>
          <p:cNvSpPr/>
          <p:nvPr/>
        </p:nvSpPr>
        <p:spPr bwMode="auto">
          <a:xfrm>
            <a:off x="2207278" y="-1"/>
            <a:ext cx="9983136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Verdana"/>
                <a:ea typeface="Verdana"/>
              </a:rPr>
              <a:t>ПРОЕКТ «ТРУД КРУТ!»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0" y="0"/>
            <a:ext cx="220727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363" y="95118"/>
            <a:ext cx="1457719" cy="601763"/>
          </a:xfrm>
          <a:prstGeom prst="rect">
            <a:avLst/>
          </a:prstGeom>
        </p:spPr>
      </p:pic>
      <p:sp>
        <p:nvSpPr>
          <p:cNvPr id="3" name="AutoShape 3" descr="data:image/png;base64,iVBORw0KGgoAAAANSUhEUgAAAVMAAAAiCAYAAADiQjqkAAARDUlEQVR4Xu1cd3xOZxu+ErUJtWoWVXuLWdReiRWahASxYhWR2FWfldYesdUIgiBGhBrls6Nqb0mtWLX33t/vevQc73vePb7SX577v/c9z7zOOddzz+MCKRIBiYBEQCLgMAIuSQZV8X7r+raNwyPJASQCEgGJQCJFIInLu0mCTN+5vlueSDGQ25YISAQkAg4j4OrytrYkU4dhlANIBCQCiR0BSaaJ/QmQ+5cISAScgoAkU6fAKAeRCEgEEjsCkkwT+xMg9y8RkAg4BQGHyLTmV+7oXK4pKuQsiiypP8edZw9w8GocZu6PxsYzew0WGFDaA/O8frBp4X5RQ7Hs+Ba9Ph4FvkH7Mp4on7MIMqdOj4cvniLu1kUsPrYJ4Yd+xas3r22ag43TJEuJg93C8XWGnHp9X7x+hVTDa9g8nuwgEZAIJC4E7CbTiQ2C0LOSt0m0ftm/Bl3XjtW7bg+ZNosciDWnd4lxUidLgcXfDUWjQlVMzrv/6ml4LRmAa4/u2HQn5zYdiLZlPA36SDK1CUbZWCKQaBGwi0y7lvfC1Ia9LYLWd9NUTIhdqrazlUyvPryF/JN8QEKjxPiPgWfBbyzO+/vlE6g+93u8fvvGYls2aF60Bpb7jjDaVpKpVRDKRhKBRI+AzWT6mWsSnA9ZgRxumQV4T14+g/+KYdh+4RBqfVUWC5sPRupkKcW1208fIPc4Lzx//dIqoIfW7IDB1dupbXv8OgHT/1glftO0X9tqjHrt1K0EdIsZi0PX4lE4cx5M8QwRZr8irVYMQ+SxzVbNq23EeTgfRZKpXRDKThKBRIeAzWRaKFNunOy5WAWKmic1UEVG1e2KvlX81d9VZncBNUVLkiGlG86FRMEteWrR9PKDmygY5qtqpYu+G4KWJeqIay/fvELxKa1x9u4VddisaTIgofcqJE3ymfhvXXwsmizub2lao9clmdoFm+wkEUjUCNhMplVyl8CODtNV0DqvGYM5B2PU3+3KeGJO04Hqb12fpzmkf6rdGQO+ba026bZ2HGbtj1Z/H+2+EMWyfCV+H/wrHuVndjAYLr7XUjWAdPzGOZSaFmDXzXWUTMfW646Qyi3Mzk0XxpfjvNQ2d3/YiMcvn+n9Z26A8GaD0KZUA1Sb2w27Lx4zaJr382zwL1lPaNhfpvsCGVO54daT++JgiziyURw2zhIeZFf7xWDT2T/gsdDQ/TOiViB+qBYAS8+CV5Fq8CtRB+VyFBEBzYcvnogDc/WpHZh7cC3uP39s1ZLpW4/xH4va83vi3bt3VvVho1r5yiKgVANUzl0CWdNkxIvXL3HxwQ1sPrtPWEgJ968ZHYv3Ll2KNOo1BkCvPLyFDX/+jiFb5+Dus4dm12DvvjkvXVlZRhn6+hlI3RAwAV99nh3jYyPR/7fpNmFhNWiyoYqAzWSa0y0LLvZ5b3pT+JDRHFdkfP0e6PWNr/q77Iz2OHztT7OQZ0qVDudCVoiIOuXSgxsoOKmF0ECtleSfJcWdgRuRMmly0WXzuf2ovyDY2u567f7NZErNnK6S/lVbgS4ZU7Iz4Qj8o4bir0e37cJIt5OjZMr7v7zFT6iWp5TJtXCdbVaOwLbzBy2uN6iSDyY06InGi/vh1/g9FtvTGqJ7ylxgk8/i4P/OxrjdSwzG05KpbgMe6hVmdVQtLN1rju7bFJm6Zy+Ida3HIWPKdAhaPxEz9q22iIFs4DgCNpMpp9zeYRqq5i4pZqdPsd3qn7D+zz1gqhTN8VRJU4hrfJBKT29r8UQcXbcb+lTxU3fTJWYMZh/4oO1as01qadTWFBm9axF+2DzTmq4GbRwlU+2AOzvOQOUviyPHmMa4/viu0TU5QzN1dXHFar+RaFiwMp6+ei4wXHVqO07cOC/81jwIPQpWQq9KvsidPivO3LmMyrO74M7TB3bhpHRSyPS3s/vQYGGIwVjmNNP0KdJgV+BMFMmcBzce38XY3UuwNm63OFDTJk+FsjkKIdC9Mai9PXv1Ag0iemNXwhGT6+VhcqbXcuRKlwV7Lh1H1Tldze6NWuz29tNRJnsBoUFO3LMM0ad24Py9v5AsSVKUzJYfHd0bwb9EXbi4uGDMrsUYuHmG3pi6pMY2yZMkRbmcRbCixU8gYXZYPRLzD/+q18cZ+zZGprXzlcPKlj/D1cUFLZcPcaoF4tBDkgg620WmJbN+jdjAWaoWaAwnvrw15n2PfVdOm4XxizQZcDZ4uUrANKUKhbW0KVeUJtbR7xeKF0iRIpP9EH/7kl238N9KpsNrBWJQtQDE3b6IJov66/mUdYHgi7zEZxjqfV0Bi45uQsBK45kM1oJHk/xa/7Umycscmc5v9iNal6ov7hVdFnRFGBNmXCz+bghuPb2PopP9hQvAmCgZI/eePcLnKdOi+rzuZsn3lyb90cG9EY5eP4tGi/qC7hdj0qBAJUT5hopnvtGifkJ5UMSUhki3Fd1X2rgC+zlj39p5GVMI9xokDgVq5Qeuxll7C2U7JyBgF5nyZdwUMEloDaaEWinNbFOamNKP5hjNMkUCo0dh3qF1Vm8tiasrov1Gw6NAJbUPNZumSwZYPYa24b+RTHkoXQhZieevX6DE1Da48vCm2f3TpUJTcOHhDTbhbWzQFJ8lw6PBW4RPM+vohnjz9q1eM1Nkmi9DDsQFRYJuzeJTW1k8/JRsD2qG1BC1Qq3wePcI4SOmhkzf/qaz++AZYTyNj/5E+tlZ9FFsir/F3GT6oOkOoNuK7itLZEp3F91e2hRBZ+1bl0w517h63RF/5xIaRvTBhXvG/bt2vxSyo0UEbCZT+pdiO80SZpkl4SlfcVagSb9ctrQZcTY4CnwZKTStCoe1tDo/lC/P7CYDwKCXIg+eP0aZ6e1MBgssrZnX/41kGli2MWY27odROyMwaMssa7bp1DZ7O89GuRyFhWthQmwkLj64rvoJTZGp4ttceXIbfJYNtrgeZnxc7bcGp24mwH3GhxQ6pWOTwlWxquVITNkbhV7rwxDtN0r4Qd2nt8OR62cMxmfRCYtPjJnuphZzOigSBTLmQt7xzYUrgqLVEPk8E4tIn+HCb11qWhs9pcJZ++a8b969xbyD64SbjH5wBvmolUv55xGwmUz5wvLFVST69E6M2BaOP+9cRg63TOhT2Q8dda4zAECTw5hM9gzG9xWaq5eM+ZZMQUIindawtyhnVYSRW+9lP4roryPyschUNyJM/yBNWZq/q0/vEJkNSvEC96aN5k/yCEKPit5WB10cwcdY33r5K2Bdq7Gg39aUaKP5UxuGoGv5ZjYvhZqvW2htg/xlup5oLTF4SXcR/dT0V0ed2IoWy/9jMA9zk7tVaCasGFoz1gjLoelKqDM/CFv/DoaZCkDxYK8V3tMgAOusfevOy6h+6WkBYP61lI+DgE1kSoc8b6ASMd+RcAS1w3vi7Tt9s44O8KaFvxU7IsHlHt/MwBdF/2Z80DIwCk9hCgx9YdZULZFIZzTqq0fqHGPAbzMwdreh+WcrtJ8CmWrXzBfXI6K36kvWkmmYRy90r/id0PCo6X0MYWrRwG/boGz2QiJ4pBVnkSnH1dUM+bta3tLY2m4Klh7fIrIUFNnVcQYq5iqKwmF+Bj5khUwtpWzp7kPxdVpDpuxH14fvssHYcm6/Ooy9ZKrdt0KmTI1jyiItQb6PVGyk/PMI2ESm9DGdCf7wQf6hW+dixPZwg1Vry01rhvfAjguH9dqRDDuVa6L+13ZVqMh/tCQk0pmN+uppv+xji6lmaY6PRaY0Cd1C3xcm8ODKkDItquQuiTDPYDBi3nvjFEzas0xc15Kp4p+buncFgtZPsrTFf/S6KTM/+JsWGFe/u9AaqT06IuvbjBcBNW0qHs18mvtzDsSgc8yHCjrOpcxvi2vkRI9FouIu3wRv1ZWkNfOpned0yyxSBGnSU0PNN9FbNb+dtW/deZXgI2MUJNTTUkN15HGyq69NZMro6O2BG9SJtl04BJ7Q2sRo5fRWGtL8OHbjnNqPaTnxQUvVaiWm6BSd4m8QuNDuiET6S+P+aO/eUO/S5N+jELwhzC4AjHX6FMhUd11MC2KazZZzB1BvQS+jZMqgBjF99vqFKFY4d/eqWTzo+45pNQYz960W2tz/U0yRKX2Pp3ouEW4M76U/2r2EUlnziy9+/ff8AdSd/x4fRZSgFPEhAerm1ebPmBOne0bi3vNHwlfP8mdzotwHPst8phUxlzyv+JKpna7422Jw1r618/6nRnsMqdEeN5/cEzgwCCzln0PAJjLlsnQrkfib9e8jdy4UL2/2tJnQpbwXelduqe6ADy8fYt0EfAaNdAmRydiLj24yu2ue9rOb9Df4shN9iayWskZ+rN5WlKlyLnPuhE+NTJk3usZ/NPZePonKszsbJVP+ycozBuPoMmkU0dekucfcx2W+oaiet7SoLOq0ZrQ18Nndxlxq1BLvofAtXhv9Nk0TlTqmhKTI58q7aE2EbAhD7KXjatNIn2HwKVYL9ReGiGolrShVecZSlBidZ5SeOan0nZrKua2Qswg2BkwU5c5at4A5Mt3afqooRuAX1PglNUWcsW9j89LNElq7k9hHvQXBFgtm7L6psqMBAjaTabMi1RHVItRqKLWpTtQQqI0o1TnMiWSdvdbvqjsBiXSu10BRPmmLJB9aTSVNBneu9I0W+aw8sWkOmiLUT4FM6Utm/mb1vGUwsk5XMPMhdPt8UZ5IMVZOynSnLe0mi0gyg1Us8406uQ1xtxJEMIspQzR7mbTPD9WcvHkBlX4JxJOXz/VgpeYU7T9alEjS/8iP2Dgi5sg0Y6p02NdlDvKkz4btFw5j2h8r8fvl40JLZApejrSZUSFXUZELysqeRy+e4ts5XVVLh88TtcsTN8+jzPS2RpdJl4ny3Yc845vpRbu5x9jAmcJ0Z9HAhD1LsS4uVmQjMCrPrBW/EnURWLYJmIanZAroTqQlNT7b3BfzZ1mQQmHxAAlbEUf3zXFMkTgj+5yXUX2miPGzlFL+/wjYTKZcEjWEn+t0MVuuyIhr6I75GL5tnt4ueMIvaD4Y+TPmEv/zZbVkZrYt7SnI1FbRJVMlDYZjcE3DNOvSHftjkaluNF+7V5qWJBGSiSky5f8M/DDLgdqWOdlwZq/Anv48rbCOngRI0QZ0bL0HbG+pNp+VWav8RgqyNCc8eP2WDxEJ9ooovvfWK4ZjybHfTHbnx3f4ER5jfn5+YJxpTDXyljHZn8/zzzsXiOdG69YyV07KAU2lfjmyb3NkymtK+hXvr2dEH6s+NmTPvZV9PiBgF5mye/Ev8qGDe0OhOdG8JxHwQx3XHt0Wmgxz3w6ZqMnnyc30Kla10LdjTivlXEyfYhqVraJLpvzSFb94dfH+deGfZeqRKflUyJRrPHfvKqJP7RRZCsRXEUsfOimdrYC4P1XzlBIaKTVyVhftu3ISC45sQEzcbpNlvvQlxrQaK0xav6ghBsFDW++DJTLleLQ+fIrVhG/xWnDPXgiZUqUXzwX9f0ySZ4CKPkdda4JBOX7TgW3yT/Qx67rhXhJ6rxRt8k5obqCNcw10p7QqWQ8VcxUTVgFdU8wl3Xr+gKhvN1VRpyVTEi/9sCzjpRss/PA6k/EAe/at4G/OvcA2TPua7BEsnhtWd+26eNTWWyfb24CA3WRqwxwfvSm/GbC57fsAFQMdrFeXIhGQCEgEnIlAoiBTRsIZiTUW7XUmmHIsiYBEIPEikCjI1LtYTfFJOn7Qg0EXKRIBiYBEwNkIJAoydTZocjyJgERAIqBFQJKpfCYkAhIBiYATEJBk6gQQ5RASAYmARECQKTq5v//aiBSJgERAIiARsBsBF7t7yo4SAYmAREAioCLwPyep2QpYQVajAAAAAElFTkSuQmCC"/>
          <p:cNvSpPr>
            <a:spLocks noChangeAspect="1" noChangeArrowheads="1"/>
          </p:cNvSpPr>
          <p:nvPr/>
        </p:nvSpPr>
        <p:spPr bwMode="auto">
          <a:xfrm>
            <a:off x="0" y="0"/>
            <a:ext cx="3219449" cy="2952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AutoShape 2" descr="data:image/png;base64,iVBORw0KGgoAAAANSUhEUgAAAUcAAADFCAYAAADHRjAMAAAHAUlEQVR4Xu3WMU4DQRBFwR2uxdmIfDZfyyAHIBAIvfyXIweddPXoac/L2+v75UeAAAECXwKP2/2cZxyff7gQIECAwHV9NlEcvQYCBAh8ExBHz4EAAQJ/CIijZ0GAAAFx9AYIECDQBHw5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I/4ji2u3UJECDwr8Djdj+HEQECBAj8FvgAAnsZIAt56GcAAAAASUVORK5CYII="/>
          <p:cNvSpPr>
            <a:spLocks noChangeAspect="1" noChangeArrowheads="1"/>
          </p:cNvSpPr>
          <p:nvPr/>
        </p:nvSpPr>
        <p:spPr bwMode="auto">
          <a:xfrm>
            <a:off x="155575" y="-890588"/>
            <a:ext cx="309562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050" name="Picture 2" descr="https://fenixdeti.ru/img/tisnami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1999"/>
            <a:ext cx="2998861" cy="60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 bwMode="auto">
          <a:xfrm>
            <a:off x="6599262" y="942536"/>
            <a:ext cx="5573206" cy="3855410"/>
            <a:chOff x="117673" y="1264055"/>
            <a:chExt cx="5097072" cy="2646512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39607" y="1264055"/>
              <a:ext cx="4747489" cy="2646512"/>
            </a:xfrm>
            <a:prstGeom prst="rect">
              <a:avLst/>
            </a:prstGeom>
            <a:noFill/>
            <a:ln>
              <a:solidFill>
                <a:srgbClr val="0033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Verdana"/>
                <a:ea typeface="Verdana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117673" y="1318029"/>
              <a:ext cx="4931519" cy="608118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Verdana"/>
                  <a:ea typeface="Verdana"/>
                </a:rPr>
                <a:t>Центр занятости населения приглашает несовершеннолетних граждан и их родителей (законных представителей), принять участие в проекте «Труд крут!»</a:t>
              </a:r>
              <a:endParaRPr lang="ru-RU" sz="1200" b="1" dirty="0">
                <a:solidFill>
                  <a:schemeClr val="bg1"/>
                </a:solidFill>
                <a:latin typeface="Verdana"/>
                <a:ea typeface="Verdana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10804" y="3234386"/>
              <a:ext cx="4649503" cy="52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Родителям (законным представителям), не состоящим в трудовых отношениях участие в проекте позволит восстановить экономическую активность, увеличить доход семьи и выйти из  трудной жизненной ситуации.</a:t>
              </a:r>
              <a:endParaRPr sz="2000" dirty="0"/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505161" y="2601436"/>
              <a:ext cx="4709584" cy="592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Несовершеннолетний гражданин сможет поработать в свободное от учебы время по желаемой профессии (например, промоутер, помощник менеджера по рекламе, помощник аниматора, помощник воспитателя) и получить опыт, первую заработную плату;</a:t>
              </a:r>
              <a:endParaRPr sz="1100" dirty="0"/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437058" y="2552543"/>
              <a:ext cx="4679497" cy="24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endParaRPr sz="1100" dirty="0"/>
            </a:p>
          </p:txBody>
        </p:sp>
      </p:grpSp>
      <p:sp>
        <p:nvSpPr>
          <p:cNvPr id="45" name="Прямоугольник 44"/>
          <p:cNvSpPr/>
          <p:nvPr/>
        </p:nvSpPr>
        <p:spPr bwMode="auto">
          <a:xfrm>
            <a:off x="2998862" y="952610"/>
            <a:ext cx="3456384" cy="1384995"/>
          </a:xfrm>
          <a:prstGeom prst="rect">
            <a:avLst/>
          </a:prstGeom>
          <a:solidFill>
            <a:srgbClr val="0033A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/>
                <a:ea typeface="Verdana"/>
              </a:rPr>
              <a:t>Проект «Труд Крут!» - это проект, направленный на вовлечение несовершеннолетних в возрасте от 14 до 18 лет и их родителей (законных представителей), находящихся в трудной жизненной ситуации, в трудовую деятельность</a:t>
            </a:r>
            <a:endParaRPr lang="ru-RU" sz="12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6956599" y="1845618"/>
            <a:ext cx="51495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</a:rPr>
              <a:t>Специалисты центра занятости помогут заполнить и подать заявление и резюме в электронном виде на цифровой платформе в сфере занятости и трудовых отношений «Работа в России» для содействия в поиске работы, окажут содействие в решении вопросов на пути к трудоустройству;</a:t>
            </a:r>
            <a:endParaRPr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2999" y="5509931"/>
            <a:ext cx="612068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dirty="0">
                <a:latin typeface="Verdana"/>
                <a:ea typeface="Verdana"/>
              </a:rPr>
              <a:t>Официальный сайт Дептруда и занятости Югры – </a:t>
            </a:r>
            <a:r>
              <a:rPr lang="ru-RU" sz="1050" u="sng" dirty="0">
                <a:latin typeface="Verdana"/>
                <a:ea typeface="Verdana"/>
                <a:hlinkClick r:id="rId5" tooltip="https://deptrud.admhmao.ru/"/>
              </a:rPr>
              <a:t>https://deptrud.admhmao.ru/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/>
          </a:p>
          <a:p>
            <a:pPr algn="ctr">
              <a:defRPr/>
            </a:pPr>
            <a:r>
              <a:rPr lang="ru-RU" sz="1050" dirty="0">
                <a:latin typeface="Verdana"/>
                <a:ea typeface="Verdana"/>
              </a:rPr>
              <a:t>Интерактивный портал – </a:t>
            </a:r>
            <a:r>
              <a:rPr lang="ru-RU" sz="1050" u="sng" dirty="0">
                <a:latin typeface="Verdana"/>
                <a:ea typeface="Verdana"/>
                <a:hlinkClick r:id="rId6" tooltip="https://job.admhmao.ru/"/>
              </a:rPr>
              <a:t>https://job.admhmao.ru/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/>
          </a:p>
          <a:p>
            <a:pPr algn="ctr">
              <a:defRPr/>
            </a:pPr>
            <a:endParaRPr lang="ru-RU" sz="1050" dirty="0">
              <a:latin typeface="Verdana"/>
              <a:ea typeface="Verdana"/>
            </a:endParaRPr>
          </a:p>
          <a:p>
            <a:pPr algn="ctr">
              <a:defRPr/>
            </a:pPr>
            <a:r>
              <a:rPr lang="ru-RU" sz="1050" dirty="0">
                <a:latin typeface="Verdana"/>
                <a:ea typeface="Verdana"/>
              </a:rPr>
              <a:t>Мы - в социальных сетях:</a:t>
            </a:r>
            <a:endParaRPr lang="ru-RU" sz="1050" dirty="0"/>
          </a:p>
          <a:p>
            <a:pPr algn="ctr">
              <a:defRPr/>
            </a:pPr>
            <a:r>
              <a:rPr lang="ru-RU" sz="1050" dirty="0" err="1">
                <a:latin typeface="Verdana"/>
                <a:ea typeface="Verdana"/>
              </a:rPr>
              <a:t>Вконтакте</a:t>
            </a:r>
            <a:r>
              <a:rPr lang="ru-RU" sz="1050" dirty="0">
                <a:latin typeface="Verdana"/>
                <a:ea typeface="Verdana"/>
              </a:rPr>
              <a:t> –  </a:t>
            </a:r>
            <a:r>
              <a:rPr lang="ru-RU" sz="1050" u="sng" dirty="0">
                <a:latin typeface="Verdana"/>
                <a:ea typeface="Verdana"/>
                <a:hlinkClick r:id="rId7" tooltip="https://vk.com/deptrudaugra"/>
              </a:rPr>
              <a:t>https://vk.com/deptrudaugra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/>
          </a:p>
          <a:p>
            <a:pPr algn="ctr">
              <a:defRPr/>
            </a:pPr>
            <a:r>
              <a:rPr lang="ru-RU" sz="1050" dirty="0">
                <a:latin typeface="Verdana"/>
                <a:ea typeface="Verdana"/>
              </a:rPr>
              <a:t>Одноклассники – </a:t>
            </a:r>
            <a:r>
              <a:rPr lang="ru-RU" sz="1050" u="sng" dirty="0">
                <a:latin typeface="Verdana"/>
                <a:ea typeface="Verdana"/>
                <a:hlinkClick r:id="rId8" tooltip="https://ok.ru/deptrudaiz"/>
              </a:rPr>
              <a:t>https://ok.ru/deptrudaiz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/>
          </a:p>
          <a:p>
            <a:pPr algn="ctr">
              <a:defRPr/>
            </a:pPr>
            <a:r>
              <a:rPr lang="ru-RU" sz="1050" dirty="0" err="1">
                <a:latin typeface="Verdana"/>
                <a:ea typeface="Verdana"/>
              </a:rPr>
              <a:t>Telegram</a:t>
            </a:r>
            <a:r>
              <a:rPr lang="ru-RU" sz="1050" dirty="0">
                <a:latin typeface="Verdana"/>
                <a:ea typeface="Verdana"/>
              </a:rPr>
              <a:t> – </a:t>
            </a:r>
            <a:r>
              <a:rPr lang="ru-RU" sz="1050" u="sng" dirty="0">
                <a:latin typeface="Verdana"/>
                <a:ea typeface="Verdana"/>
                <a:hlinkClick r:id="rId9" tooltip="https://t.me/deptrudaUgra"/>
              </a:rPr>
              <a:t>https://t.me/deptrudaUgra</a:t>
            </a:r>
            <a:r>
              <a:rPr lang="ru-RU" sz="1050" dirty="0">
                <a:latin typeface="Verdana"/>
                <a:ea typeface="Verdana"/>
              </a:rPr>
              <a:t> </a:t>
            </a: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3203977" y="3812893"/>
            <a:ext cx="3312368" cy="261610"/>
          </a:xfrm>
          <a:prstGeom prst="rect">
            <a:avLst/>
          </a:prstGeom>
          <a:solidFill>
            <a:srgbClr val="CF452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Verdana"/>
                <a:ea typeface="Verdana"/>
                <a:cs typeface="Times New Roman"/>
              </a:rPr>
              <a:t>Как принять участие в проекте?</a:t>
            </a:r>
            <a:endParaRPr lang="ru-RU" sz="1100" b="1" dirty="0">
              <a:solidFill>
                <a:schemeClr val="bg1"/>
              </a:solidFill>
              <a:latin typeface="Verdana"/>
              <a:ea typeface="Verdana"/>
              <a:cs typeface="Times New Roman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3177299" y="3754356"/>
            <a:ext cx="3365724" cy="1061852"/>
          </a:xfrm>
          <a:prstGeom prst="rect">
            <a:avLst/>
          </a:prstGeom>
          <a:noFill/>
          <a:ln>
            <a:solidFill>
              <a:srgbClr val="003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Verdana"/>
              <a:ea typeface="Verdana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3203977" y="4211188"/>
            <a:ext cx="291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</a:rPr>
              <a:t>Обратиться в центр занятости населения по месту жительства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3790950" y="5302002"/>
            <a:ext cx="7128792" cy="1377480"/>
          </a:xfrm>
          <a:prstGeom prst="rect">
            <a:avLst/>
          </a:prstGeom>
          <a:noFill/>
          <a:ln>
            <a:solidFill>
              <a:srgbClr val="003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Verdana"/>
              <a:ea typeface="Verdana"/>
            </a:endParaRPr>
          </a:p>
        </p:txBody>
      </p:sp>
      <p:pic>
        <p:nvPicPr>
          <p:cNvPr id="64" name="Picture 8" descr="https://avatars.mds.yandex.net/i?id=cf7682f293adf680622f806388a811da2668dd46-9181148-images-thumbs&amp;n=13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502918" y="2478113"/>
            <a:ext cx="1875998" cy="1042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2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565</Words>
  <Application>Microsoft Office PowerPoint</Application>
  <DocSecurity>0</DocSecurity>
  <PresentationFormat>Произвольный</PresentationFormat>
  <Paragraphs>47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Verdana</vt:lpstr>
      <vt:lpstr>Calibri</vt:lpstr>
      <vt:lpstr>Wingdings</vt:lpstr>
      <vt:lpstr>Times New Roman</vt:lpstr>
      <vt:lpstr>Тема Office</vt:lpstr>
      <vt:lpstr>Слайд 1</vt:lpstr>
      <vt:lpstr>Слайд 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Меньщикова Екатерина Геннадьевна</dc:creator>
  <cp:lastModifiedBy>ЩербаковаИВ</cp:lastModifiedBy>
  <cp:revision>379</cp:revision>
  <dcterms:created xsi:type="dcterms:W3CDTF">2022-12-05T09:39:29Z</dcterms:created>
  <dcterms:modified xsi:type="dcterms:W3CDTF">2023-07-19T02:58:44Z</dcterms:modified>
  <dc:identifier/>
  <dc:language/>
  <cp:version/>
</cp:coreProperties>
</file>