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838" r:id="rId2"/>
    <p:sldMasterId id="2147483852" r:id="rId3"/>
  </p:sldMasterIdLst>
  <p:notesMasterIdLst>
    <p:notesMasterId r:id="rId18"/>
  </p:notesMasterIdLst>
  <p:sldIdLst>
    <p:sldId id="267" r:id="rId4"/>
    <p:sldId id="257" r:id="rId5"/>
    <p:sldId id="258" r:id="rId6"/>
    <p:sldId id="259" r:id="rId7"/>
    <p:sldId id="280" r:id="rId8"/>
    <p:sldId id="269" r:id="rId9"/>
    <p:sldId id="277" r:id="rId10"/>
    <p:sldId id="278" r:id="rId11"/>
    <p:sldId id="265" r:id="rId12"/>
    <p:sldId id="264" r:id="rId13"/>
    <p:sldId id="271" r:id="rId14"/>
    <p:sldId id="281" r:id="rId15"/>
    <p:sldId id="282" r:id="rId16"/>
    <p:sldId id="268" r:id="rId17"/>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9933FF"/>
    <a:srgbClr val="9900FF"/>
    <a:srgbClr val="FFFFFF"/>
    <a:srgbClr val="0000FF"/>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5" autoAdjust="0"/>
    <p:restoredTop sz="86462" autoAdjust="0"/>
  </p:normalViewPr>
  <p:slideViewPr>
    <p:cSldViewPr>
      <p:cViewPr varScale="1">
        <p:scale>
          <a:sx n="73" d="100"/>
          <a:sy n="73" d="100"/>
        </p:scale>
        <p:origin x="1181"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40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1" Type="http://schemas.openxmlformats.org/officeDocument/2006/relationships/oleObject" Target="file:///\\192.168.10.60\OtdPlan\2021%20&#1075;&#1086;&#1076;\&#1054;&#1090;&#1095;&#1077;&#1090;%20&#1079;&#1072;%201%20&#1087;&#1086;&#1083;&#1091;&#1075;&#1086;&#1076;&#1080;&#1077;%202021\&#1041;&#1102;&#1076;&#1078;&#1077;&#1090;%20&#1076;&#1083;&#1103;%20&#1075;&#1088;&#1072;&#1078;&#1076;&#1072;&#1085;\&#1048;&#1090;&#1086;&#1075;&#1080;\&#1090;&#1072;&#1073;&#1083;&#1080;&#1094;&#1099;%20&#1082;%20&#1080;&#1090;&#1086;&#1075;&#1072;&#1084;.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192.168.10.60\OtdPlan\2023%20&#1075;&#1086;&#1076;\&#1054;&#1090;&#1095;&#1077;&#1090;%20&#1079;&#1072;%201%20&#1087;&#1086;&#1083;&#1091;&#1075;&#1086;&#1076;&#1080;&#1077;\&#1041;&#1102;&#1076;&#1078;&#1077;&#1090;%20&#1076;&#1083;&#1103;%20&#1075;&#1088;&#1072;&#1078;&#1076;&#1072;&#1085;\&#1054;&#1090;&#1095;&#1077;&#1090;\&#1090;&#1072;&#1073;&#1083;&#1080;&#1094;&#1099;%20&#1082;%20&#1080;&#1090;&#1086;&#1075;&#1072;&#1084;.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192.168.10.60\OtdPlan\2024%20&#1075;&#1086;&#1076;\&#1054;&#1090;&#1095;&#1077;&#1090;%20&#1079;&#1072;%201%20&#1087;&#1086;&#1083;&#1091;&#1075;&#1086;&#1076;&#1080;&#1077;\&#1041;&#1102;&#1076;&#1078;&#1077;&#1090;%20&#1076;&#1083;&#1103;%20&#1075;&#1088;&#1072;&#1078;&#1076;&#1072;&#1085;\&#1054;&#1090;&#1095;&#1077;&#1090;\&#1090;&#1072;&#1073;&#1083;&#1080;&#1094;&#1099;%20&#1082;%20&#1080;&#1090;&#1086;&#1075;&#1072;&#1084;.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192.168.10.60\OtdPlan\2024%20&#1075;&#1086;&#1076;\&#1054;&#1090;&#1095;&#1077;&#1090;%20&#1079;&#1072;%209%20&#1084;&#1077;&#1089;&#1103;&#1094;&#1077;&#1074;\&#1041;&#1102;&#1076;&#1078;&#1077;&#1090;%20&#1076;&#1083;&#1103;%20&#1075;&#1088;&#1072;&#1078;&#1076;&#1072;&#1085;\&#1054;&#1090;&#1095;&#1077;&#1090;\&#1090;&#1072;&#1073;&#1083;&#1080;&#1094;&#1099;%20&#1082;%20&#1080;&#1090;&#1086;&#1075;&#1072;&#1084;.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4\Desktop\&#1048;&#1090;&#1086;&#1075;&#1080;%20&#1079;&#1072;%20%202020%20&#1075;&#1086;&#1076;\&#1041;&#1102;&#1076;&#1078;&#1077;&#1090;%20&#1076;&#1083;&#1103;%20&#1075;&#1088;&#1072;&#1078;&#1076;&#1072;&#1085;\&#1090;&#1072;&#1073;&#1083;&#1080;&#1094;&#1099;%20&#1082;%20&#1080;&#1090;&#1086;&#1075;&#1072;&#108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0657596371882086"/>
          <c:y val="5.6962025316455694E-2"/>
          <c:w val="0.45238095238095238"/>
          <c:h val="0.84177215189873422"/>
        </c:manualLayout>
      </c:layout>
      <c:pieChart>
        <c:varyColors val="1"/>
        <c:dLbls>
          <c:showLegendKey val="0"/>
          <c:showVal val="0"/>
          <c:showCatName val="0"/>
          <c:showSerName val="0"/>
          <c:showPercent val="0"/>
          <c:showBubbleSize val="0"/>
          <c:showLeaderLines val="0"/>
        </c:dLbls>
        <c:firstSliceAng val="290"/>
      </c:pieChart>
      <c:spPr>
        <a:noFill/>
        <a:ln w="25400">
          <a:noFill/>
        </a:ln>
      </c:spPr>
    </c:plotArea>
    <c:plotVisOnly val="1"/>
    <c:dispBlanksAs val="zero"/>
    <c:showDLblsOverMax val="0"/>
  </c:chart>
  <c:txPr>
    <a:bodyPr/>
    <a:lstStyle/>
    <a:p>
      <a:pPr>
        <a:defRPr sz="1846"/>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3906235598263153"/>
          <c:y val="0.13458853269463081"/>
          <c:w val="0.74049281613581341"/>
          <c:h val="0.7752329706297227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'[таблицы к итогам.xlsx]структура доходов'!$C$1</c:f>
              <c:strCache>
                <c:ptCount val="1"/>
                <c:pt idx="0">
                  <c:v>налоговые доходы</c:v>
                </c:pt>
              </c:strCache>
            </c:strRef>
          </c:tx>
          <c:dPt>
            <c:idx val="0"/>
            <c:bubble3D val="0"/>
            <c:explosion val="7"/>
            <c:spPr>
              <a:solidFill>
                <a:srgbClr val="FF3399"/>
              </a:solidFill>
              <a:ln w="25400">
                <a:solidFill>
                  <a:schemeClr val="lt1"/>
                </a:solidFill>
              </a:ln>
              <a:effectLst/>
              <a:sp3d contourW="25400">
                <a:contourClr>
                  <a:schemeClr val="lt1"/>
                </a:contourClr>
              </a:sp3d>
            </c:spPr>
            <c:extLst>
              <c:ext xmlns:c16="http://schemas.microsoft.com/office/drawing/2014/chart" uri="{C3380CC4-5D6E-409C-BE32-E72D297353CC}">
                <c16:uniqueId val="{00000001-32EB-4764-AEC8-60B52FC823A1}"/>
              </c:ext>
            </c:extLst>
          </c:dPt>
          <c:dPt>
            <c:idx val="1"/>
            <c:bubble3D val="0"/>
            <c:explosion val="13"/>
            <c:spPr>
              <a:solidFill>
                <a:srgbClr val="00FFFF"/>
              </a:solidFill>
              <a:ln w="25400">
                <a:solidFill>
                  <a:schemeClr val="lt1"/>
                </a:solidFill>
              </a:ln>
              <a:effectLst/>
              <a:sp3d contourW="25400">
                <a:contourClr>
                  <a:schemeClr val="lt1"/>
                </a:contourClr>
              </a:sp3d>
            </c:spPr>
            <c:extLst>
              <c:ext xmlns:c16="http://schemas.microsoft.com/office/drawing/2014/chart" uri="{C3380CC4-5D6E-409C-BE32-E72D297353CC}">
                <c16:uniqueId val="{00000003-32EB-4764-AEC8-60B52FC823A1}"/>
              </c:ext>
            </c:extLst>
          </c:dPt>
          <c:dPt>
            <c:idx val="2"/>
            <c:bubble3D val="0"/>
            <c:spPr>
              <a:solidFill>
                <a:srgbClr val="00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5-32EB-4764-AEC8-60B52FC823A1}"/>
              </c:ext>
            </c:extLst>
          </c:dPt>
          <c:dLbls>
            <c:dLbl>
              <c:idx val="0"/>
              <c:layout>
                <c:manualLayout>
                  <c:x val="3.2467532467532367E-2"/>
                  <c:y val="-7.662835249042146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2EB-4764-AEC8-60B52FC823A1}"/>
                </c:ext>
              </c:extLst>
            </c:dLbl>
            <c:dLbl>
              <c:idx val="1"/>
              <c:layout>
                <c:manualLayout>
                  <c:x val="6.7640692640692446E-2"/>
                  <c:y val="-9.0996168582375567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2EB-4764-AEC8-60B52FC823A1}"/>
                </c:ext>
              </c:extLst>
            </c:dLbl>
            <c:dLbl>
              <c:idx val="2"/>
              <c:layout>
                <c:manualLayout>
                  <c:x val="-1.2175324675324679E-2"/>
                  <c:y val="-0.11015325670498086"/>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latin typeface="+mn-lt"/>
                      <a:ea typeface="+mn-ea"/>
                      <a:cs typeface="+mn-cs"/>
                    </a:defRPr>
                  </a:pPr>
                  <a:endParaRPr lang="ru-RU"/>
                </a:p>
              </c:txPr>
              <c:dLblPos val="bestFit"/>
              <c:showLegendKey val="0"/>
              <c:showVal val="1"/>
              <c:showCatName val="0"/>
              <c:showSerName val="0"/>
              <c:showPercent val="0"/>
              <c:showBubbleSize val="0"/>
              <c:extLst>
                <c:ext xmlns:c15="http://schemas.microsoft.com/office/drawing/2012/chart" uri="{CE6537A1-D6FC-4f65-9D91-7224C49458BB}">
                  <c15:layout>
                    <c:manualLayout>
                      <c:w val="0.12619047619047619"/>
                      <c:h val="0.12444942227049205"/>
                    </c:manualLayout>
                  </c15:layout>
                </c:ext>
                <c:ext xmlns:c16="http://schemas.microsoft.com/office/drawing/2014/chart" uri="{C3380CC4-5D6E-409C-BE32-E72D297353CC}">
                  <c16:uniqueId val="{00000005-32EB-4764-AEC8-60B52FC823A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доходов'!$F$1:$F$3</c:f>
              <c:numCache>
                <c:formatCode>#\ ##0.0</c:formatCode>
                <c:ptCount val="3"/>
                <c:pt idx="0">
                  <c:v>72880.600000000006</c:v>
                </c:pt>
                <c:pt idx="1">
                  <c:v>40635.199999999997</c:v>
                </c:pt>
                <c:pt idx="2">
                  <c:v>158196.4</c:v>
                </c:pt>
              </c:numCache>
            </c:numRef>
          </c:val>
          <c:extLst>
            <c:ext xmlns:c16="http://schemas.microsoft.com/office/drawing/2014/chart" uri="{C3380CC4-5D6E-409C-BE32-E72D297353CC}">
              <c16:uniqueId val="{00000006-32EB-4764-AEC8-60B52FC823A1}"/>
            </c:ext>
          </c:extLst>
        </c:ser>
        <c:ser>
          <c:idx val="1"/>
          <c:order val="1"/>
          <c:tx>
            <c:strRef>
              <c:f>'[таблицы к итогам.xlsx]структура доходов'!$C$2</c:f>
              <c:strCache>
                <c:ptCount val="1"/>
                <c:pt idx="0">
                  <c:v>неналоговые доходы</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8-32EB-4764-AEC8-60B52FC823A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A-32EB-4764-AEC8-60B52FC823A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C-32EB-4764-AEC8-60B52FC823A1}"/>
              </c:ext>
            </c:extLst>
          </c:dPt>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доходов'!$D$2:$F$2</c:f>
              <c:numCache>
                <c:formatCode>General</c:formatCode>
                <c:ptCount val="3"/>
                <c:pt idx="2" formatCode="#\ ##0.0">
                  <c:v>40635.199999999997</c:v>
                </c:pt>
              </c:numCache>
            </c:numRef>
          </c:val>
          <c:extLst>
            <c:ext xmlns:c16="http://schemas.microsoft.com/office/drawing/2014/chart" uri="{C3380CC4-5D6E-409C-BE32-E72D297353CC}">
              <c16:uniqueId val="{0000000D-32EB-4764-AEC8-60B52FC823A1}"/>
            </c:ext>
          </c:extLst>
        </c:ser>
        <c:ser>
          <c:idx val="2"/>
          <c:order val="2"/>
          <c:tx>
            <c:strRef>
              <c:f>'[таблицы к итогам.xlsx]структура доходов'!$C$3</c:f>
              <c:strCache>
                <c:ptCount val="1"/>
                <c:pt idx="0">
                  <c:v>безвозмездные поступления</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F-32EB-4764-AEC8-60B52FC823A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11-32EB-4764-AEC8-60B52FC823A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13-32EB-4764-AEC8-60B52FC823A1}"/>
              </c:ext>
            </c:extLst>
          </c:dPt>
          <c:cat>
            <c:strRef>
              <c:f>'[таблицы к итогам.xlsx]структура доходов'!$C$1:$C$3</c:f>
              <c:strCache>
                <c:ptCount val="3"/>
                <c:pt idx="0">
                  <c:v>налоговые доходы</c:v>
                </c:pt>
                <c:pt idx="1">
                  <c:v>неналоговые доходы</c:v>
                </c:pt>
                <c:pt idx="2">
                  <c:v>безвозмездные поступления</c:v>
                </c:pt>
              </c:strCache>
            </c:strRef>
          </c:cat>
          <c:val>
            <c:numRef>
              <c:f>'[таблицы к итогам.xlsx]структура доходов'!$D$3:$F$3</c:f>
              <c:numCache>
                <c:formatCode>General</c:formatCode>
                <c:ptCount val="3"/>
                <c:pt idx="2" formatCode="#\ ##0.0">
                  <c:v>158196.4</c:v>
                </c:pt>
              </c:numCache>
            </c:numRef>
          </c:val>
          <c:extLst>
            <c:ext xmlns:c16="http://schemas.microsoft.com/office/drawing/2014/chart" uri="{C3380CC4-5D6E-409C-BE32-E72D297353CC}">
              <c16:uniqueId val="{00000014-32EB-4764-AEC8-60B52FC823A1}"/>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0"/>
    </c:view3D>
    <c:floor>
      <c:thickness val="0"/>
    </c:floor>
    <c:sideWall>
      <c:thickness val="0"/>
    </c:sideWall>
    <c:backWall>
      <c:thickness val="0"/>
    </c:backWall>
    <c:plotArea>
      <c:layout>
        <c:manualLayout>
          <c:layoutTarget val="inner"/>
          <c:xMode val="edge"/>
          <c:yMode val="edge"/>
          <c:x val="0.10675227554081293"/>
          <c:y val="0.10137207891122595"/>
          <c:w val="0.83058781265721782"/>
          <c:h val="0.80921647289783039"/>
        </c:manualLayout>
      </c:layout>
      <c:pie3DChart>
        <c:varyColors val="1"/>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12438633072271045"/>
          <c:y val="0.19899493111732894"/>
          <c:w val="0.87561366927728956"/>
          <c:h val="0.7876821475556592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60" cy="496411"/>
          </a:xfrm>
          <a:prstGeom prst="rect">
            <a:avLst/>
          </a:prstGeom>
        </p:spPr>
        <p:txBody>
          <a:bodyPr vert="horz" lIns="91266" tIns="45633" rIns="91266" bIns="45633"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50443" y="0"/>
            <a:ext cx="2945660" cy="496411"/>
          </a:xfrm>
          <a:prstGeom prst="rect">
            <a:avLst/>
          </a:prstGeom>
        </p:spPr>
        <p:txBody>
          <a:bodyPr vert="horz" lIns="91266" tIns="45633" rIns="91266" bIns="45633" rtlCol="0"/>
          <a:lstStyle>
            <a:lvl1pPr algn="r" fontAlgn="auto">
              <a:spcBef>
                <a:spcPts val="0"/>
              </a:spcBef>
              <a:spcAft>
                <a:spcPts val="0"/>
              </a:spcAft>
              <a:defRPr sz="1200">
                <a:latin typeface="+mn-lt"/>
                <a:cs typeface="+mn-cs"/>
              </a:defRPr>
            </a:lvl1pPr>
          </a:lstStyle>
          <a:p>
            <a:pPr>
              <a:defRPr/>
            </a:pPr>
            <a:fld id="{F1139C4F-543A-44BB-84C7-0447BFD2B2A8}" type="datetimeFigureOut">
              <a:rPr lang="ru-RU"/>
              <a:pPr>
                <a:defRPr/>
              </a:pPr>
              <a:t>01.11.2024</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266" tIns="45633" rIns="91266" bIns="45633" rtlCol="0" anchor="ctr"/>
          <a:lstStyle/>
          <a:p>
            <a:pPr lvl="0"/>
            <a:endParaRPr lang="ru-RU" noProof="0"/>
          </a:p>
        </p:txBody>
      </p:sp>
      <p:sp>
        <p:nvSpPr>
          <p:cNvPr id="5" name="Заметки 4"/>
          <p:cNvSpPr>
            <a:spLocks noGrp="1"/>
          </p:cNvSpPr>
          <p:nvPr>
            <p:ph type="body" sz="quarter" idx="3"/>
          </p:nvPr>
        </p:nvSpPr>
        <p:spPr>
          <a:xfrm>
            <a:off x="679768" y="4715907"/>
            <a:ext cx="5438140" cy="4467702"/>
          </a:xfrm>
          <a:prstGeom prst="rect">
            <a:avLst/>
          </a:prstGeom>
        </p:spPr>
        <p:txBody>
          <a:bodyPr vert="horz" lIns="91266" tIns="45633" rIns="91266" bIns="45633"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30091"/>
            <a:ext cx="2945660" cy="496411"/>
          </a:xfrm>
          <a:prstGeom prst="rect">
            <a:avLst/>
          </a:prstGeom>
        </p:spPr>
        <p:txBody>
          <a:bodyPr vert="horz" lIns="91266" tIns="45633" rIns="91266" bIns="45633"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50443" y="9430091"/>
            <a:ext cx="2945660" cy="496411"/>
          </a:xfrm>
          <a:prstGeom prst="rect">
            <a:avLst/>
          </a:prstGeom>
        </p:spPr>
        <p:txBody>
          <a:bodyPr vert="horz" lIns="91266" tIns="45633" rIns="91266" bIns="45633" rtlCol="0" anchor="b"/>
          <a:lstStyle>
            <a:lvl1pPr algn="r" fontAlgn="auto">
              <a:spcBef>
                <a:spcPts val="0"/>
              </a:spcBef>
              <a:spcAft>
                <a:spcPts val="0"/>
              </a:spcAft>
              <a:defRPr sz="1200">
                <a:latin typeface="+mn-lt"/>
                <a:cs typeface="+mn-cs"/>
              </a:defRPr>
            </a:lvl1pPr>
          </a:lstStyle>
          <a:p>
            <a:pPr>
              <a:defRPr/>
            </a:pPr>
            <a:fld id="{EB5D7ED3-2496-4FBD-8B6A-E3881EA60488}" type="slidenum">
              <a:rPr lang="ru-RU"/>
              <a:pPr>
                <a:defRPr/>
              </a:pPr>
              <a:t>‹#›</a:t>
            </a:fld>
            <a:endParaRPr lang="ru-RU"/>
          </a:p>
        </p:txBody>
      </p:sp>
    </p:spTree>
    <p:extLst>
      <p:ext uri="{BB962C8B-B14F-4D97-AF65-F5344CB8AC3E}">
        <p14:creationId xmlns:p14="http://schemas.microsoft.com/office/powerpoint/2010/main" val="4138494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EB5D7ED3-2496-4FBD-8B6A-E3881EA60488}" type="slidenum">
              <a:rPr lang="ru-RU" smtClean="0"/>
              <a:pPr>
                <a:defRPr/>
              </a:pPr>
              <a:t>5</a:t>
            </a:fld>
            <a:endParaRPr lang="ru-RU"/>
          </a:p>
        </p:txBody>
      </p:sp>
    </p:spTree>
    <p:extLst>
      <p:ext uri="{BB962C8B-B14F-4D97-AF65-F5344CB8AC3E}">
        <p14:creationId xmlns:p14="http://schemas.microsoft.com/office/powerpoint/2010/main" val="3349400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12"/>
          <p:cNvSpPr/>
          <p:nvPr userDrawn="1"/>
        </p:nvSpPr>
        <p:spPr>
          <a:xfrm>
            <a:off x="0" y="0"/>
            <a:ext cx="9144000" cy="620688"/>
          </a:xfrm>
          <a:prstGeom prst="rect">
            <a:avLst/>
          </a:prstGeom>
          <a:solidFill>
            <a:schemeClr val="tx2">
              <a:lumMod val="40000"/>
              <a:lumOff val="60000"/>
            </a:schemeClr>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6"/>
          <p:cNvPicPr>
            <a:picLocks noChangeAspect="1" noChangeArrowheads="1"/>
          </p:cNvPicPr>
          <p:nvPr/>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6" name="TextBox 7"/>
          <p:cNvSpPr txBox="1"/>
          <p:nvPr/>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Прямоугольник 8"/>
          <p:cNvSpPr/>
          <p:nvPr/>
        </p:nvSpPr>
        <p:spPr>
          <a:xfrm>
            <a:off x="0" y="0"/>
            <a:ext cx="9144000" cy="620688"/>
          </a:xfrm>
          <a:prstGeom prst="rect">
            <a:avLst/>
          </a:prstGeom>
          <a:solidFill>
            <a:schemeClr val="accent1"/>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8" name="Picture 5" descr="C:\Users\User\Desktop\герб.gif"/>
          <p:cNvPicPr>
            <a:picLocks noChangeAspect="1" noChangeArrowheads="1"/>
          </p:cNvPicPr>
          <p:nvPr/>
        </p:nvPicPr>
        <p:blipFill>
          <a:blip r:embed="rId3"/>
          <a:srcRect/>
          <a:stretch>
            <a:fillRect/>
          </a:stretch>
        </p:blipFill>
        <p:spPr bwMode="auto">
          <a:xfrm>
            <a:off x="3989388" y="309563"/>
            <a:ext cx="1165225" cy="1635125"/>
          </a:xfrm>
          <a:prstGeom prst="rect">
            <a:avLst/>
          </a:prstGeom>
          <a:ln>
            <a:noFill/>
          </a:ln>
          <a:effectLst>
            <a:outerShdw blurRad="292100" dist="139700" dir="2700000" algn="tl" rotWithShape="0">
              <a:srgbClr val="333333">
                <a:alpha val="65000"/>
              </a:srgbClr>
            </a:outerShdw>
          </a:effectLst>
          <a:extLst/>
        </p:spPr>
      </p:pic>
      <p:pic>
        <p:nvPicPr>
          <p:cNvPr id="9" name="Picture 6"/>
          <p:cNvPicPr>
            <a:picLocks noChangeAspect="1" noChangeArrowheads="1"/>
          </p:cNvPicPr>
          <p:nvPr userDrawn="1"/>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10" name="TextBox 11"/>
          <p:cNvSpPr txBox="1"/>
          <p:nvPr userDrawn="1"/>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11" name="Дата 3"/>
          <p:cNvSpPr>
            <a:spLocks noGrp="1"/>
          </p:cNvSpPr>
          <p:nvPr>
            <p:ph type="dt" sz="half" idx="10"/>
          </p:nvPr>
        </p:nvSpPr>
        <p:spPr/>
        <p:txBody>
          <a:bodyPr/>
          <a:lstStyle>
            <a:lvl1pPr>
              <a:defRPr/>
            </a:lvl1pPr>
          </a:lstStyle>
          <a:p>
            <a:pPr>
              <a:defRPr/>
            </a:pPr>
            <a:fld id="{028BAD4B-5F03-45CE-B476-8034729B974D}" type="datetimeFigureOut">
              <a:rPr lang="ru-RU"/>
              <a:pPr>
                <a:defRPr/>
              </a:pPr>
              <a:t>01.11.2024</a:t>
            </a:fld>
            <a:endParaRPr lang="ru-RU"/>
          </a:p>
        </p:txBody>
      </p:sp>
      <p:sp>
        <p:nvSpPr>
          <p:cNvPr id="12" name="Нижний колонтитул 4"/>
          <p:cNvSpPr>
            <a:spLocks noGrp="1"/>
          </p:cNvSpPr>
          <p:nvPr>
            <p:ph type="ftr" sz="quarter" idx="11"/>
          </p:nvPr>
        </p:nvSpPr>
        <p:spPr/>
        <p:txBody>
          <a:bodyPr/>
          <a:lstStyle>
            <a:lvl1pPr>
              <a:defRPr/>
            </a:lvl1pPr>
          </a:lstStyle>
          <a:p>
            <a:pPr>
              <a:defRPr/>
            </a:pPr>
            <a:endParaRPr lang="ru-RU"/>
          </a:p>
        </p:txBody>
      </p:sp>
      <p:sp>
        <p:nvSpPr>
          <p:cNvPr id="13" name="Номер слайда 5"/>
          <p:cNvSpPr>
            <a:spLocks noGrp="1"/>
          </p:cNvSpPr>
          <p:nvPr>
            <p:ph type="sldNum" sz="quarter" idx="12"/>
          </p:nvPr>
        </p:nvSpPr>
        <p:spPr/>
        <p:txBody>
          <a:bodyPr/>
          <a:lstStyle>
            <a:lvl1pPr>
              <a:defRPr/>
            </a:lvl1pPr>
          </a:lstStyle>
          <a:p>
            <a:pPr>
              <a:defRPr/>
            </a:pPr>
            <a:fld id="{DB754821-2722-4B51-9629-F094204D1E20}" type="slidenum">
              <a:rPr lang="ru-RU"/>
              <a:pPr>
                <a:defRPr/>
              </a:pPr>
              <a:t>‹#›</a:t>
            </a:fld>
            <a:endParaRPr lang="ru-RU"/>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2E445F70-38BC-4F20-86E9-51984ADEA290}"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A97A073C-D02F-4D66-AC8F-ADC9D08C98D2}" type="slidenum">
              <a:rPr lang="ru-RU"/>
              <a:pPr>
                <a:defRPr/>
              </a:pPr>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8"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sz="quarter"/>
          </p:nvPr>
        </p:nvSpPr>
        <p:spPr>
          <a:xfrm>
            <a:off x="457200" y="150813"/>
            <a:ext cx="8229600" cy="563562"/>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Содержимое 2"/>
          <p:cNvSpPr>
            <a:spLocks noGrp="1"/>
          </p:cNvSpPr>
          <p:nvPr>
            <p:ph sz="quarter" idx="1"/>
          </p:nvPr>
        </p:nvSpPr>
        <p:spPr>
          <a:xfrm>
            <a:off x="457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9" name="Rectangle 4"/>
          <p:cNvSpPr>
            <a:spLocks noGrp="1" noChangeArrowheads="1"/>
          </p:cNvSpPr>
          <p:nvPr>
            <p:ph type="dt" sz="half" idx="10"/>
          </p:nvPr>
        </p:nvSpPr>
        <p:spPr/>
        <p:txBody>
          <a:bodyPr/>
          <a:lstStyle>
            <a:lvl1pPr>
              <a:defRPr/>
            </a:lvl1pPr>
          </a:lstStyle>
          <a:p>
            <a:pPr>
              <a:defRPr/>
            </a:pPr>
            <a:r>
              <a:rPr lang="en-US"/>
              <a:t>www.themegallery.com</a:t>
            </a:r>
          </a:p>
        </p:txBody>
      </p:sp>
      <p:sp>
        <p:nvSpPr>
          <p:cNvPr id="10" name="Rectangle 5"/>
          <p:cNvSpPr>
            <a:spLocks noGrp="1" noChangeArrowheads="1"/>
          </p:cNvSpPr>
          <p:nvPr>
            <p:ph type="ftr" sz="quarter" idx="11"/>
          </p:nvPr>
        </p:nvSpPr>
        <p:spPr/>
        <p:txBody>
          <a:bodyPr/>
          <a:lstStyle>
            <a:lvl1pPr>
              <a:defRPr/>
            </a:lvl1pPr>
          </a:lstStyle>
          <a:p>
            <a:pPr>
              <a:defRPr/>
            </a:pPr>
            <a:r>
              <a:rPr lang="en-US"/>
              <a:t>Company Logo</a:t>
            </a:r>
          </a:p>
        </p:txBody>
      </p:sp>
      <p:sp>
        <p:nvSpPr>
          <p:cNvPr id="11" name="Rectangle 6"/>
          <p:cNvSpPr>
            <a:spLocks noGrp="1" noChangeArrowheads="1"/>
          </p:cNvSpPr>
          <p:nvPr>
            <p:ph type="sldNum" sz="quarter" idx="12"/>
          </p:nvPr>
        </p:nvSpPr>
        <p:spPr/>
        <p:txBody>
          <a:bodyPr/>
          <a:lstStyle>
            <a:lvl1pPr>
              <a:defRPr/>
            </a:lvl1pPr>
          </a:lstStyle>
          <a:p>
            <a:pPr>
              <a:defRPr/>
            </a:pPr>
            <a:fld id="{3A0F24EE-1CC0-44F9-9E84-50E4A75DA413}" type="slidenum">
              <a:rPr lang="en-US"/>
              <a:pPr>
                <a:defRPr/>
              </a:pPr>
              <a:t>‹#›</a:t>
            </a:fld>
            <a:endParaRPr 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7"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150813"/>
            <a:ext cx="8229600" cy="563562"/>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Содержимое 2"/>
          <p:cNvSpPr>
            <a:spLocks noGrp="1"/>
          </p:cNvSpPr>
          <p:nvPr>
            <p:ph sz="half" idx="1"/>
          </p:nvPr>
        </p:nvSpPr>
        <p:spPr>
          <a:xfrm>
            <a:off x="457200" y="900113"/>
            <a:ext cx="4038600" cy="5248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Rectangle 4"/>
          <p:cNvSpPr>
            <a:spLocks noGrp="1" noChangeArrowheads="1"/>
          </p:cNvSpPr>
          <p:nvPr>
            <p:ph type="dt" sz="half" idx="10"/>
          </p:nvPr>
        </p:nvSpPr>
        <p:spPr/>
        <p:txBody>
          <a:bodyPr/>
          <a:lstStyle>
            <a:lvl1pPr>
              <a:defRPr/>
            </a:lvl1pPr>
          </a:lstStyle>
          <a:p>
            <a:pPr>
              <a:defRPr/>
            </a:pPr>
            <a:r>
              <a:rPr lang="en-US"/>
              <a:t>www.themegallery.com</a:t>
            </a:r>
          </a:p>
        </p:txBody>
      </p:sp>
      <p:sp>
        <p:nvSpPr>
          <p:cNvPr id="9" name="Rectangle 5"/>
          <p:cNvSpPr>
            <a:spLocks noGrp="1" noChangeArrowheads="1"/>
          </p:cNvSpPr>
          <p:nvPr>
            <p:ph type="ftr" sz="quarter" idx="11"/>
          </p:nvPr>
        </p:nvSpPr>
        <p:spPr/>
        <p:txBody>
          <a:bodyPr/>
          <a:lstStyle>
            <a:lvl1pPr>
              <a:defRPr/>
            </a:lvl1pPr>
          </a:lstStyle>
          <a:p>
            <a:pPr>
              <a:defRPr/>
            </a:pPr>
            <a:r>
              <a:rPr lang="en-US"/>
              <a:t>Company Logo</a:t>
            </a:r>
          </a:p>
        </p:txBody>
      </p:sp>
      <p:sp>
        <p:nvSpPr>
          <p:cNvPr id="10" name="Rectangle 6"/>
          <p:cNvSpPr>
            <a:spLocks noGrp="1" noChangeArrowheads="1"/>
          </p:cNvSpPr>
          <p:nvPr>
            <p:ph type="sldNum" sz="quarter" idx="12"/>
          </p:nvPr>
        </p:nvSpPr>
        <p:spPr/>
        <p:txBody>
          <a:bodyPr/>
          <a:lstStyle>
            <a:lvl1pPr>
              <a:defRPr/>
            </a:lvl1pPr>
          </a:lstStyle>
          <a:p>
            <a:pPr>
              <a:defRPr/>
            </a:pPr>
            <a:fld id="{63F12EB2-0CD0-498D-A097-41D0BC3268BE}" type="slidenum">
              <a:rPr lang="en-US"/>
              <a:pPr>
                <a:defRPr/>
              </a:pPr>
              <a:t>‹#›</a:t>
            </a:fld>
            <a:endParaRPr lang="en-US"/>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8EACE736-1811-480F-9FF3-439E35516306}"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D505433C-E37D-42F8-8C93-CB06B88A8AB2}" type="slidenum">
              <a:rPr lang="ru-RU"/>
              <a:pPr>
                <a:defRPr/>
              </a:pPr>
              <a:t>‹#›</a:t>
            </a:fld>
            <a:endParaRPr lang="ru-RU"/>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5" name="TextBox 7"/>
          <p:cNvSpPr txBox="1"/>
          <p:nvPr/>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Прямоугольник 8"/>
          <p:cNvSpPr/>
          <p:nvPr/>
        </p:nvSpPr>
        <p:spPr>
          <a:xfrm>
            <a:off x="0" y="0"/>
            <a:ext cx="9144000" cy="620688"/>
          </a:xfrm>
          <a:prstGeom prst="rect">
            <a:avLst/>
          </a:prstGeom>
          <a:solidFill>
            <a:schemeClr val="accent1"/>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7" name="Picture 5" descr="C:\Users\User\Desktop\герб.gif"/>
          <p:cNvPicPr>
            <a:picLocks noChangeAspect="1" noChangeArrowheads="1"/>
          </p:cNvPicPr>
          <p:nvPr/>
        </p:nvPicPr>
        <p:blipFill>
          <a:blip r:embed="rId3" cstate="print">
            <a:extLst/>
          </a:blip>
          <a:srcRect/>
          <a:stretch>
            <a:fillRect/>
          </a:stretch>
        </p:blipFill>
        <p:spPr bwMode="auto">
          <a:xfrm>
            <a:off x="4116868" y="707723"/>
            <a:ext cx="910261" cy="1278360"/>
          </a:xfrm>
          <a:prstGeom prst="rect">
            <a:avLst/>
          </a:prstGeom>
          <a:noFill/>
          <a:effectLst>
            <a:glow rad="101600">
              <a:schemeClr val="accent1">
                <a:satMod val="175000"/>
                <a:alpha val="40000"/>
              </a:schemeClr>
            </a:glow>
          </a:effectLst>
          <a:extLst/>
        </p:spPr>
      </p:pic>
      <p:sp>
        <p:nvSpPr>
          <p:cNvPr id="8" name="Прямоугольник 10"/>
          <p:cNvSpPr/>
          <p:nvPr userDrawn="1"/>
        </p:nvSpPr>
        <p:spPr>
          <a:xfrm>
            <a:off x="0" y="0"/>
            <a:ext cx="9144000" cy="620688"/>
          </a:xfrm>
          <a:prstGeom prst="rect">
            <a:avLst/>
          </a:prstGeom>
          <a:solidFill>
            <a:schemeClr val="tx2">
              <a:lumMod val="40000"/>
              <a:lumOff val="60000"/>
            </a:schemeClr>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9" name="Picture 6"/>
          <p:cNvPicPr>
            <a:picLocks noChangeAspect="1" noChangeArrowheads="1"/>
          </p:cNvPicPr>
          <p:nvPr userDrawn="1"/>
        </p:nvPicPr>
        <p:blipFill>
          <a:blip r:embed="rId2"/>
          <a:srcRect/>
          <a:stretch>
            <a:fillRect/>
          </a:stretch>
        </p:blipFill>
        <p:spPr bwMode="auto">
          <a:xfrm>
            <a:off x="0" y="4005263"/>
            <a:ext cx="9144000" cy="2852737"/>
          </a:xfrm>
          <a:prstGeom prst="rect">
            <a:avLst/>
          </a:prstGeom>
          <a:noFill/>
          <a:ln w="9525">
            <a:noFill/>
            <a:miter lim="800000"/>
            <a:headEnd/>
            <a:tailEnd/>
          </a:ln>
        </p:spPr>
      </p:pic>
      <p:sp>
        <p:nvSpPr>
          <p:cNvPr id="10" name="TextBox 12"/>
          <p:cNvSpPr txBox="1"/>
          <p:nvPr userDrawn="1"/>
        </p:nvSpPr>
        <p:spPr>
          <a:xfrm>
            <a:off x="1115616" y="2129954"/>
            <a:ext cx="6912768" cy="1573197"/>
          </a:xfrm>
          <a:prstGeom prst="roundRect">
            <a:avLst/>
          </a:prstGeom>
          <a:ln w="76200">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a:spAutoFit/>
          </a:bodyPr>
          <a:lstStyle/>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Отчет о работе администрации городского поселения </a:t>
            </a:r>
            <a:r>
              <a:rPr lang="ru-RU" sz="3200" b="1" kern="10"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Излучинск</a:t>
            </a: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 </a:t>
            </a:r>
          </a:p>
          <a:p>
            <a:pPr algn="ctr" fontAlgn="auto">
              <a:lnSpc>
                <a:spcPct val="90000"/>
              </a:lnSpc>
              <a:spcBef>
                <a:spcPts val="0"/>
              </a:spcBef>
              <a:spcAft>
                <a:spcPts val="0"/>
              </a:spcAft>
              <a:defRPr/>
            </a:pPr>
            <a:r>
              <a:rPr lang="ru-RU" sz="32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rPr>
              <a:t>за 2011 год</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11" name="Дата 3"/>
          <p:cNvSpPr>
            <a:spLocks noGrp="1"/>
          </p:cNvSpPr>
          <p:nvPr>
            <p:ph type="dt" sz="half" idx="10"/>
          </p:nvPr>
        </p:nvSpPr>
        <p:spPr/>
        <p:txBody>
          <a:bodyPr/>
          <a:lstStyle>
            <a:lvl1pPr>
              <a:defRPr/>
            </a:lvl1pPr>
          </a:lstStyle>
          <a:p>
            <a:pPr>
              <a:defRPr/>
            </a:pPr>
            <a:fld id="{8E21AF87-CC84-4A17-B908-1DB2B373E8FC}" type="datetimeFigureOut">
              <a:rPr lang="ru-RU"/>
              <a:pPr>
                <a:defRPr/>
              </a:pPr>
              <a:t>01.11.2024</a:t>
            </a:fld>
            <a:endParaRPr lang="ru-RU"/>
          </a:p>
        </p:txBody>
      </p:sp>
      <p:sp>
        <p:nvSpPr>
          <p:cNvPr id="12" name="Нижний колонтитул 4"/>
          <p:cNvSpPr>
            <a:spLocks noGrp="1"/>
          </p:cNvSpPr>
          <p:nvPr>
            <p:ph type="ftr" sz="quarter" idx="11"/>
          </p:nvPr>
        </p:nvSpPr>
        <p:spPr/>
        <p:txBody>
          <a:bodyPr/>
          <a:lstStyle>
            <a:lvl1pPr>
              <a:defRPr/>
            </a:lvl1pPr>
          </a:lstStyle>
          <a:p>
            <a:pPr>
              <a:defRPr/>
            </a:pPr>
            <a:endParaRPr lang="ru-RU"/>
          </a:p>
        </p:txBody>
      </p:sp>
      <p:sp>
        <p:nvSpPr>
          <p:cNvPr id="13" name="Номер слайда 5"/>
          <p:cNvSpPr>
            <a:spLocks noGrp="1"/>
          </p:cNvSpPr>
          <p:nvPr>
            <p:ph type="sldNum" sz="quarter" idx="12"/>
          </p:nvPr>
        </p:nvSpPr>
        <p:spPr/>
        <p:txBody>
          <a:bodyPr/>
          <a:lstStyle>
            <a:lvl1pPr>
              <a:defRPr/>
            </a:lvl1pPr>
          </a:lstStyle>
          <a:p>
            <a:pPr>
              <a:defRPr/>
            </a:pPr>
            <a:fld id="{9C0C7B37-3A22-45DD-910B-D04C6E150207}" type="slidenum">
              <a:rPr lang="ru-RU"/>
              <a:pPr>
                <a:defRPr/>
              </a:pPr>
              <a:t>‹#›</a:t>
            </a:fld>
            <a:endParaRPr lang="ru-RU"/>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92967" y="260648"/>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950912" y="116632"/>
            <a:ext cx="7725544" cy="620688"/>
          </a:xfrm>
          <a:prstGeom prst="rect">
            <a:avLst/>
          </a:prstGeom>
        </p:spPr>
        <p:txBody>
          <a:bodyPr/>
          <a:lstStyle>
            <a:lvl1pPr>
              <a:defRPr sz="28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defRPr>
            </a:lvl1pPr>
          </a:lstStyle>
          <a:p>
            <a:r>
              <a:rPr lang="ru-RU"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ED6DD21-FC7E-4C5E-BF69-0CB2775D6C54}" type="datetimeFigureOut">
              <a:rPr lang="ru-RU"/>
              <a:pPr>
                <a:defRPr/>
              </a:pPr>
              <a:t>01.11.2024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A741F94-2FC8-4F8D-A871-231AC00910FC}" type="slidenum">
              <a:rPr lang="ru-RU"/>
              <a:pPr>
                <a:defRPr/>
              </a:pPr>
              <a:t>‹#›</a:t>
            </a:fld>
            <a:endParaRPr lang="ru-RU"/>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A3402E2E-4824-4707-84B0-3D58B07AB81B}"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C72D8C80-ACC6-4945-A357-09D6D50CB10D}" type="slidenum">
              <a:rPr lang="ru-RU"/>
              <a:pPr>
                <a:defRPr/>
              </a:pPr>
              <a:t>‹#›</a:t>
            </a:fld>
            <a:endParaRPr lang="ru-RU"/>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Дата 4"/>
          <p:cNvSpPr>
            <a:spLocks noGrp="1"/>
          </p:cNvSpPr>
          <p:nvPr>
            <p:ph type="dt" sz="half" idx="10"/>
          </p:nvPr>
        </p:nvSpPr>
        <p:spPr/>
        <p:txBody>
          <a:bodyPr/>
          <a:lstStyle>
            <a:lvl1pPr>
              <a:defRPr/>
            </a:lvl1pPr>
          </a:lstStyle>
          <a:p>
            <a:pPr>
              <a:defRPr/>
            </a:pPr>
            <a:fld id="{FA777694-E1A1-4348-B389-2770C4A8AF61}" type="datetimeFigureOut">
              <a:rPr lang="ru-RU"/>
              <a:pPr>
                <a:defRPr/>
              </a:pPr>
              <a:t>01.11.2024</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24BE631B-5C50-43D1-ACE8-1A1D858F42B2}" type="slidenum">
              <a:rPr lang="ru-RU"/>
              <a:pPr>
                <a:defRPr/>
              </a:pPr>
              <a:t>‹#›</a:t>
            </a:fld>
            <a:endParaRPr lang="ru-RU"/>
          </a:p>
        </p:txBody>
      </p:sp>
    </p:spTree>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8"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9" name="Дата 6"/>
          <p:cNvSpPr>
            <a:spLocks noGrp="1"/>
          </p:cNvSpPr>
          <p:nvPr>
            <p:ph type="dt" sz="half" idx="10"/>
          </p:nvPr>
        </p:nvSpPr>
        <p:spPr/>
        <p:txBody>
          <a:bodyPr/>
          <a:lstStyle>
            <a:lvl1pPr>
              <a:defRPr/>
            </a:lvl1pPr>
          </a:lstStyle>
          <a:p>
            <a:pPr>
              <a:defRPr/>
            </a:pPr>
            <a:fld id="{B9C8468D-0949-446F-B625-1D7C2A0F8AFC}" type="datetimeFigureOut">
              <a:rPr lang="ru-RU"/>
              <a:pPr>
                <a:defRPr/>
              </a:pPr>
              <a:t>01.11.2024</a:t>
            </a:fld>
            <a:endParaRPr lang="ru-RU"/>
          </a:p>
        </p:txBody>
      </p:sp>
      <p:sp>
        <p:nvSpPr>
          <p:cNvPr id="10" name="Нижний колонтитул 7"/>
          <p:cNvSpPr>
            <a:spLocks noGrp="1"/>
          </p:cNvSpPr>
          <p:nvPr>
            <p:ph type="ftr" sz="quarter" idx="11"/>
          </p:nvPr>
        </p:nvSpPr>
        <p:spPr/>
        <p:txBody>
          <a:bodyPr/>
          <a:lstStyle>
            <a:lvl1pPr>
              <a:defRPr/>
            </a:lvl1pPr>
          </a:lstStyle>
          <a:p>
            <a:pPr>
              <a:defRPr/>
            </a:pPr>
            <a:endParaRPr lang="ru-RU"/>
          </a:p>
        </p:txBody>
      </p:sp>
      <p:sp>
        <p:nvSpPr>
          <p:cNvPr id="11" name="Номер слайда 8"/>
          <p:cNvSpPr>
            <a:spLocks noGrp="1"/>
          </p:cNvSpPr>
          <p:nvPr>
            <p:ph type="sldNum" sz="quarter" idx="12"/>
          </p:nvPr>
        </p:nvSpPr>
        <p:spPr/>
        <p:txBody>
          <a:bodyPr/>
          <a:lstStyle>
            <a:lvl1pPr>
              <a:defRPr/>
            </a:lvl1pPr>
          </a:lstStyle>
          <a:p>
            <a:pPr>
              <a:defRPr/>
            </a:pPr>
            <a:fld id="{2072C996-1594-4268-A1E3-1DCEF1EAF741}" type="slidenum">
              <a:rPr lang="ru-RU"/>
              <a:pPr>
                <a:defRPr/>
              </a:pPr>
              <a:t>‹#›</a:t>
            </a:fld>
            <a:endParaRPr lang="ru-RU"/>
          </a:p>
        </p:txBody>
      </p:sp>
    </p:spTree>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4"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5" name="Дата 2"/>
          <p:cNvSpPr>
            <a:spLocks noGrp="1"/>
          </p:cNvSpPr>
          <p:nvPr>
            <p:ph type="dt" sz="half" idx="10"/>
          </p:nvPr>
        </p:nvSpPr>
        <p:spPr/>
        <p:txBody>
          <a:bodyPr/>
          <a:lstStyle>
            <a:lvl1pPr>
              <a:defRPr/>
            </a:lvl1pPr>
          </a:lstStyle>
          <a:p>
            <a:pPr>
              <a:defRPr/>
            </a:pPr>
            <a:fld id="{9C10D160-AF1A-4030-B2BE-19F264A48B1B}" type="datetimeFigureOut">
              <a:rPr lang="ru-RU"/>
              <a:pPr>
                <a:defRPr/>
              </a:pPr>
              <a:t>01.11.2024</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B1F58B4E-0140-40F6-8A04-26CB3E1DA60F}" type="slidenum">
              <a:rPr lang="ru-RU"/>
              <a:pPr>
                <a:defRPr/>
              </a:pPr>
              <a:t>‹#›</a:t>
            </a:fld>
            <a:endParaRPr lang="ru-RU"/>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blip>
          <a:srcRect/>
          <a:stretch>
            <a:fillRect/>
          </a:stretch>
        </p:blipFill>
        <p:spPr bwMode="auto">
          <a:xfrm>
            <a:off x="92967" y="260648"/>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950912" y="116632"/>
            <a:ext cx="7725544" cy="620688"/>
          </a:xfrm>
          <a:prstGeom prst="rect">
            <a:avLst/>
          </a:prstGeom>
        </p:spPr>
        <p:txBody>
          <a:bodyPr/>
          <a:lstStyle>
            <a:lvl1pPr>
              <a:defRPr sz="28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Объект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Дата 3"/>
          <p:cNvSpPr>
            <a:spLocks noGrp="1"/>
          </p:cNvSpPr>
          <p:nvPr>
            <p:ph type="dt" sz="half" idx="10"/>
          </p:nvPr>
        </p:nvSpPr>
        <p:spPr/>
        <p:txBody>
          <a:bodyPr/>
          <a:lstStyle>
            <a:lvl1pPr>
              <a:defRPr/>
            </a:lvl1pPr>
          </a:lstStyle>
          <a:p>
            <a:pPr>
              <a:defRPr/>
            </a:pPr>
            <a:fld id="{76C62ED8-36C4-4664-8D9A-D397A710F606}"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11A2E97B-D496-42B6-BB1D-1E0EDEA6F561}" type="slidenum">
              <a:rPr lang="ru-RU"/>
              <a:pPr>
                <a:defRPr/>
              </a:pPr>
              <a:t>‹#›</a:t>
            </a:fld>
            <a:endParaRPr lang="ru-RU"/>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3"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4" name="Дата 1"/>
          <p:cNvSpPr>
            <a:spLocks noGrp="1"/>
          </p:cNvSpPr>
          <p:nvPr>
            <p:ph type="dt" sz="half" idx="10"/>
          </p:nvPr>
        </p:nvSpPr>
        <p:spPr/>
        <p:txBody>
          <a:bodyPr/>
          <a:lstStyle>
            <a:lvl1pPr>
              <a:defRPr/>
            </a:lvl1pPr>
          </a:lstStyle>
          <a:p>
            <a:pPr>
              <a:defRPr/>
            </a:pPr>
            <a:fld id="{A11A32A7-A698-4602-8751-66BB97165D66}" type="datetimeFigureOut">
              <a:rPr lang="ru-RU"/>
              <a:pPr>
                <a:defRPr/>
              </a:pPr>
              <a:t>01.11.2024</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3"/>
          <p:cNvSpPr>
            <a:spLocks noGrp="1"/>
          </p:cNvSpPr>
          <p:nvPr>
            <p:ph type="sldNum" sz="quarter" idx="12"/>
          </p:nvPr>
        </p:nvSpPr>
        <p:spPr/>
        <p:txBody>
          <a:bodyPr/>
          <a:lstStyle>
            <a:lvl1pPr>
              <a:defRPr/>
            </a:lvl1pPr>
          </a:lstStyle>
          <a:p>
            <a:pPr>
              <a:defRPr/>
            </a:pPr>
            <a:fld id="{9AFED74A-5D52-4F01-9729-DA012BA3D48A}" type="slidenum">
              <a:rPr lang="ru-RU"/>
              <a:pPr>
                <a:defRPr/>
              </a:pPr>
              <a:t>‹#›</a:t>
            </a:fld>
            <a:endParaRPr lang="ru-RU"/>
          </a:p>
        </p:txBody>
      </p:sp>
    </p:spTree>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6" name="Picture 2"/>
          <p:cNvPicPr>
            <a:picLocks noChangeAspect="1" noChangeArrowheads="1"/>
          </p:cNvPicPr>
          <p:nvPr userDrawn="1"/>
        </p:nvPicPr>
        <p:blipFill>
          <a:blip r:embed="rId2" cstate="print">
            <a:extLst/>
          </a:blip>
          <a:srcRect/>
          <a:stretch>
            <a:fillRect/>
          </a:stretch>
        </p:blipFill>
        <p:spPr bwMode="auto">
          <a:xfrm>
            <a:off x="18597" y="44624"/>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05552F95-81B5-4B03-A061-62B503931182}" type="datetimeFigureOut">
              <a:rPr lang="ru-RU"/>
              <a:pPr>
                <a:defRPr/>
              </a:pPr>
              <a:t>01.11.2024</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43AC993D-8DF3-4B0A-A895-F2E22E16ACA6}" type="slidenum">
              <a:rPr lang="ru-RU"/>
              <a:pPr>
                <a:defRPr/>
              </a:pPr>
              <a:t>‹#›</a:t>
            </a:fld>
            <a:endParaRPr lang="ru-RU"/>
          </a:p>
        </p:txBody>
      </p:sp>
    </p:spTree>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32B0538C-4E66-4AF3-8B71-09B0F0CF2307}" type="datetimeFigureOut">
              <a:rPr lang="ru-RU"/>
              <a:pPr>
                <a:defRPr/>
              </a:pPr>
              <a:t>01.11.2024</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36F9F519-DA7F-4A3F-B199-B9C3EE1C3CDC}" type="slidenum">
              <a:rPr lang="ru-RU"/>
              <a:pPr>
                <a:defRPr/>
              </a:pPr>
              <a:t>‹#›</a:t>
            </a:fld>
            <a:endParaRPr lang="ru-RU"/>
          </a:p>
        </p:txBody>
      </p:sp>
    </p:spTree>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D59D0420-F1CC-4D7A-AAC9-CBC94E28A624}"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55FEECA5-B015-4137-96B4-32970B2ECBCC}" type="slidenum">
              <a:rPr lang="ru-RU"/>
              <a:pPr>
                <a:defRPr/>
              </a:pPr>
              <a:t>‹#›</a:t>
            </a:fld>
            <a:endParaRPr lang="ru-RU"/>
          </a:p>
        </p:txBody>
      </p:sp>
    </p:spTree>
  </p:cSld>
  <p:clrMapOvr>
    <a:masterClrMapping/>
  </p:clrMapOvr>
  <p:transition spd="slow">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sz="quarter"/>
          </p:nvPr>
        </p:nvSpPr>
        <p:spPr>
          <a:xfrm>
            <a:off x="457200" y="150813"/>
            <a:ext cx="8229600" cy="563562"/>
          </a:xfrm>
          <a:prstGeom prst="rect">
            <a:avLst/>
          </a:prstGeo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Rectangle 4"/>
          <p:cNvSpPr>
            <a:spLocks noGrp="1" noChangeArrowheads="1"/>
          </p:cNvSpPr>
          <p:nvPr>
            <p:ph type="dt" sz="half" idx="10"/>
          </p:nvPr>
        </p:nvSpPr>
        <p:spPr/>
        <p:txBody>
          <a:bodyPr/>
          <a:lstStyle>
            <a:lvl1pPr>
              <a:defRPr/>
            </a:lvl1pPr>
          </a:lstStyle>
          <a:p>
            <a:pPr>
              <a:defRPr/>
            </a:pPr>
            <a:fld id="{4284882C-FEEE-4043-82A0-E167AB2B3CF2}" type="datetimeFigureOut">
              <a:rPr lang="ru-RU"/>
              <a:pPr>
                <a:defRPr/>
              </a:pPr>
              <a:t>01.11.2024</a:t>
            </a:fld>
            <a:endParaRPr lang="ru-RU"/>
          </a:p>
        </p:txBody>
      </p:sp>
      <p:sp>
        <p:nvSpPr>
          <p:cNvPr id="9" name="Rectangle 5"/>
          <p:cNvSpPr>
            <a:spLocks noGrp="1" noChangeArrowheads="1"/>
          </p:cNvSpPr>
          <p:nvPr>
            <p:ph type="ftr" sz="quarter" idx="11"/>
          </p:nvPr>
        </p:nvSpPr>
        <p:spPr/>
        <p:txBody>
          <a:bodyPr/>
          <a:lstStyle>
            <a:lvl1pPr>
              <a:defRPr/>
            </a:lvl1pPr>
          </a:lstStyle>
          <a:p>
            <a:pPr>
              <a:defRPr/>
            </a:pPr>
            <a:endParaRPr lang="ru-RU"/>
          </a:p>
        </p:txBody>
      </p:sp>
      <p:sp>
        <p:nvSpPr>
          <p:cNvPr id="10" name="Rectangle 6"/>
          <p:cNvSpPr>
            <a:spLocks noGrp="1" noChangeArrowheads="1"/>
          </p:cNvSpPr>
          <p:nvPr>
            <p:ph type="sldNum" sz="quarter" idx="12"/>
          </p:nvPr>
        </p:nvSpPr>
        <p:spPr/>
        <p:txBody>
          <a:bodyPr/>
          <a:lstStyle>
            <a:lvl1pPr>
              <a:defRPr/>
            </a:lvl1pPr>
          </a:lstStyle>
          <a:p>
            <a:pPr>
              <a:defRPr/>
            </a:pPr>
            <a:fld id="{B792CC39-47C0-474D-9CE3-01A9112F191E}" type="slidenum">
              <a:rPr lang="ru-RU"/>
              <a:pPr>
                <a:defRPr/>
              </a:pPr>
              <a:t>‹#›</a:t>
            </a:fld>
            <a:endParaRPr lang="ru-RU"/>
          </a:p>
        </p:txBody>
      </p:sp>
    </p:spTree>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sp>
        <p:nvSpPr>
          <p:cNvPr id="2" name="Заголовок 1"/>
          <p:cNvSpPr>
            <a:spLocks noGrp="1"/>
          </p:cNvSpPr>
          <p:nvPr>
            <p:ph type="title"/>
          </p:nvPr>
        </p:nvSpPr>
        <p:spPr>
          <a:xfrm>
            <a:off x="457200" y="150813"/>
            <a:ext cx="8229600" cy="563562"/>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900113"/>
            <a:ext cx="4038600" cy="52482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900113"/>
            <a:ext cx="4038600" cy="25479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600450"/>
            <a:ext cx="4038600" cy="25479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p:txBody>
          <a:bodyPr/>
          <a:lstStyle>
            <a:lvl1pPr>
              <a:defRPr/>
            </a:lvl1pPr>
          </a:lstStyle>
          <a:p>
            <a:pPr>
              <a:defRPr/>
            </a:pPr>
            <a:fld id="{828544A0-F326-4A6F-B5FF-C8C816303875}" type="datetimeFigureOut">
              <a:rPr lang="ru-RU"/>
              <a:pPr>
                <a:defRPr/>
              </a:pPr>
              <a:t>01.11.2024</a:t>
            </a:fld>
            <a:endParaRPr lang="ru-RU"/>
          </a:p>
        </p:txBody>
      </p:sp>
      <p:sp>
        <p:nvSpPr>
          <p:cNvPr id="8" name="Rectangle 5"/>
          <p:cNvSpPr>
            <a:spLocks noGrp="1" noChangeArrowheads="1"/>
          </p:cNvSpPr>
          <p:nvPr>
            <p:ph type="ftr" sz="quarter" idx="11"/>
          </p:nvPr>
        </p:nvSpPr>
        <p:spPr/>
        <p:txBody>
          <a:bodyPr/>
          <a:lstStyle>
            <a:lvl1pPr>
              <a:defRPr/>
            </a:lvl1pPr>
          </a:lstStyle>
          <a:p>
            <a:pPr>
              <a:defRPr/>
            </a:pPr>
            <a:endParaRPr lang="ru-RU"/>
          </a:p>
        </p:txBody>
      </p:sp>
      <p:sp>
        <p:nvSpPr>
          <p:cNvPr id="9" name="Rectangle 6"/>
          <p:cNvSpPr>
            <a:spLocks noGrp="1" noChangeArrowheads="1"/>
          </p:cNvSpPr>
          <p:nvPr>
            <p:ph type="sldNum" sz="quarter" idx="12"/>
          </p:nvPr>
        </p:nvSpPr>
        <p:spPr/>
        <p:txBody>
          <a:bodyPr/>
          <a:lstStyle>
            <a:lvl1pPr>
              <a:defRPr/>
            </a:lvl1pPr>
          </a:lstStyle>
          <a:p>
            <a:pPr>
              <a:defRPr/>
            </a:pPr>
            <a:fld id="{BFD9D779-9831-43DC-B702-149AA94ED2CD}" type="slidenum">
              <a:rPr lang="ru-RU"/>
              <a:pPr>
                <a:defRPr/>
              </a:pPr>
              <a:t>‹#›</a:t>
            </a:fld>
            <a:endParaRPr lang="ru-RU"/>
          </a:p>
        </p:txBody>
      </p:sp>
    </p:spTree>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107950" y="188913"/>
            <a:ext cx="863600" cy="1144587"/>
          </a:xfrm>
          <a:prstGeom prst="rect">
            <a:avLst/>
          </a:prstGeom>
          <a:noFill/>
          <a:ln w="9525">
            <a:noFill/>
            <a:miter lim="800000"/>
            <a:headEnd/>
            <a:tailEnd/>
          </a:ln>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037FF908-CD46-4486-B04C-01A9B181F2F7}"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9BD681E1-3F53-4A86-9502-7F3D787C0ED8}" type="slidenum">
              <a:rPr lang="ru-RU"/>
              <a:pPr>
                <a:defRPr/>
              </a:pPr>
              <a:t>‹#›</a:t>
            </a:fld>
            <a:endParaRPr lang="ru-RU"/>
          </a:p>
        </p:txBody>
      </p:sp>
    </p:spTree>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67C59E85-674F-49AF-9F04-A3906B11B7B3}" type="datetimeFigureOut">
              <a:rPr lang="ru-RU"/>
              <a:pPr>
                <a:defRPr/>
              </a:pPr>
              <a:t>01.11.2024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F8E5973-1DEE-4742-A512-73432D2E8834}" type="slidenum">
              <a:rPr lang="ru-RU"/>
              <a:pPr>
                <a:defRPr/>
              </a:pPr>
              <a:t>‹#›</a:t>
            </a:fld>
            <a:endParaRPr lang="ru-RU"/>
          </a:p>
        </p:txBody>
      </p:sp>
    </p:spTree>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0724340-89C3-419E-A43F-C5D36FB32336}" type="datetimeFigureOut">
              <a:rPr lang="ru-RU"/>
              <a:pPr>
                <a:defRPr/>
              </a:pPr>
              <a:t>01.11.2024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EBF5189-5463-4E6F-842E-B9FF2E0E67B8}" type="slidenum">
              <a:rPr lang="ru-RU"/>
              <a:pPr>
                <a:defRPr/>
              </a:pPr>
              <a:t>‹#›</a:t>
            </a:fld>
            <a:endParaRPr lang="ru-RU"/>
          </a:p>
        </p:txBody>
      </p:sp>
    </p:spTree>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F2DBAB6-6A5D-4960-896C-70F9E3CE2FF8}" type="datetimeFigureOut">
              <a:rPr lang="ru-RU"/>
              <a:pPr>
                <a:defRPr/>
              </a:pPr>
              <a:t>01.11.2024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88B11DE-F5AB-4945-B873-25653685ED2F}" type="slidenum">
              <a:rPr lang="ru-RU"/>
              <a:pPr>
                <a:defRPr/>
              </a:pPr>
              <a:t>‹#›</a:t>
            </a:fld>
            <a:endParaRPr lang="ru-RU"/>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blip>
          <a:srcRect/>
          <a:stretch>
            <a:fillRect/>
          </a:stretch>
        </p:blipFill>
        <p:spPr bwMode="auto">
          <a:xfrm>
            <a:off x="123763" y="200377"/>
            <a:ext cx="864096" cy="1145201"/>
          </a:xfrm>
          <a:prstGeom prst="rect">
            <a:avLst/>
          </a:prstGeom>
          <a:ln>
            <a:noFill/>
          </a:ln>
          <a:effectLst>
            <a:softEdge rad="112500"/>
          </a:effectLst>
          <a:extLst/>
        </p:spPr>
      </p:pic>
      <p:pic>
        <p:nvPicPr>
          <p:cNvPr id="5"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dirty="0"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BA6E3B5A-B217-4636-A121-26BDABE44DA6}" type="datetimeFigureOut">
              <a:rPr lang="ru-RU"/>
              <a:pPr>
                <a:defRPr/>
              </a:pPr>
              <a:t>01.11.2024</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E8420A29-B3D6-4B9B-BABA-2F436D2B46BE}" type="slidenum">
              <a:rPr lang="ru-RU"/>
              <a:pPr>
                <a:defRPr/>
              </a:pPr>
              <a:t>‹#›</a:t>
            </a:fld>
            <a:endParaRPr lang="ru-RU"/>
          </a:p>
        </p:txBody>
      </p:sp>
    </p:spTree>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28784FB-9CFF-41A3-AF3B-2898749A4B87}" type="datetimeFigureOut">
              <a:rPr lang="ru-RU"/>
              <a:pPr>
                <a:defRPr/>
              </a:pPr>
              <a:t>01.11.2024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4214D18-D3ED-4319-9946-60E6DFC79BDF}" type="slidenum">
              <a:rPr lang="ru-RU"/>
              <a:pPr>
                <a:defRPr/>
              </a:pPr>
              <a:t>‹#›</a:t>
            </a:fld>
            <a:endParaRPr lang="ru-RU"/>
          </a:p>
        </p:txBody>
      </p:sp>
    </p:spTree>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D07E961-6E03-4F72-82C5-6816B15B8308}" type="datetimeFigureOut">
              <a:rPr lang="ru-RU"/>
              <a:pPr>
                <a:defRPr/>
              </a:pPr>
              <a:t>01.11.2024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58B70CD-7DAC-48C6-9E7C-AB2FBA62C35F}" type="slidenum">
              <a:rPr lang="ru-RU"/>
              <a:pPr>
                <a:defRPr/>
              </a:pPr>
              <a:t>‹#›</a:t>
            </a:fld>
            <a:endParaRPr lang="ru-RU"/>
          </a:p>
        </p:txBody>
      </p:sp>
    </p:spTree>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BF61BDF8-259D-4230-B6EE-61E70D75402E}" type="datetimeFigureOut">
              <a:rPr lang="ru-RU"/>
              <a:pPr>
                <a:defRPr/>
              </a:pPr>
              <a:t>01.11.2024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A526B36-C430-4E1F-A4F0-C040FBE466BB}" type="slidenum">
              <a:rPr lang="ru-RU"/>
              <a:pPr>
                <a:defRPr/>
              </a:pPr>
              <a:t>‹#›</a:t>
            </a:fld>
            <a:endParaRPr lang="ru-RU"/>
          </a:p>
        </p:txBody>
      </p:sp>
    </p:spTree>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88B6475-950C-4661-B520-112F542189A4}" type="datetimeFigureOut">
              <a:rPr lang="ru-RU"/>
              <a:pPr>
                <a:defRPr/>
              </a:pPr>
              <a:t>01.11.2024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2D27048-61B7-4A45-AA19-275EABB17A69}" type="slidenum">
              <a:rPr lang="ru-RU"/>
              <a:pPr>
                <a:defRPr/>
              </a:pPr>
              <a:t>‹#›</a:t>
            </a:fld>
            <a:endParaRPr lang="ru-RU"/>
          </a:p>
        </p:txBody>
      </p:sp>
    </p:spTree>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0FBA88A-D5E2-44A3-9534-BD59AA350D9F}" type="datetimeFigureOut">
              <a:rPr lang="ru-RU"/>
              <a:pPr>
                <a:defRPr/>
              </a:pPr>
              <a:t>01.11.2024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B92BCB6-9DF1-4EF2-A9D5-7994D4AC197E}" type="slidenum">
              <a:rPr lang="ru-RU"/>
              <a:pPr>
                <a:defRPr/>
              </a:pPr>
              <a:t>‹#›</a:t>
            </a:fld>
            <a:endParaRPr lang="ru-RU"/>
          </a:p>
        </p:txBody>
      </p:sp>
    </p:spTree>
  </p:cSld>
  <p:clrMapOvr>
    <a:masterClrMapping/>
  </p:clrMapOvr>
  <p:transition spd="slow">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7FF6992-EA70-421F-A806-566B5887DCBE}" type="datetimeFigureOut">
              <a:rPr lang="ru-RU"/>
              <a:pPr>
                <a:defRPr/>
              </a:pPr>
              <a:t>01.11.2024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06697C4-9625-4473-8137-4FCFFF55580E}" type="slidenum">
              <a:rPr lang="ru-RU"/>
              <a:pPr>
                <a:defRPr/>
              </a:pPr>
              <a:t>‹#›</a:t>
            </a:fld>
            <a:endParaRPr lang="ru-RU"/>
          </a:p>
        </p:txBody>
      </p:sp>
    </p:spTree>
  </p:cSld>
  <p:clrMapOvr>
    <a:masterClrMapping/>
  </p:clrMapOvr>
  <p:transition spd="slow">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240F68C-08D8-48D2-858D-E0F7CC09A231}" type="datetimeFigureOut">
              <a:rPr lang="ru-RU"/>
              <a:pPr>
                <a:defRPr/>
              </a:pPr>
              <a:t>01.11.2024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70C5499-F0CF-4291-A74F-F05E01CCE808}" type="slidenum">
              <a:rPr lang="ru-RU"/>
              <a:pPr>
                <a:defRPr/>
              </a:pPr>
              <a:t>‹#›</a:t>
            </a:fld>
            <a:endParaRPr lang="ru-RU"/>
          </a:p>
        </p:txBody>
      </p:sp>
    </p:spTree>
  </p:cSld>
  <p:clrMapOvr>
    <a:masterClrMapping/>
  </p:clrMapOvr>
  <p:transition spd="slow">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AA7F12D-460B-4604-9401-934846387690}" type="datetimeFigureOut">
              <a:rPr lang="ru-RU"/>
              <a:pPr>
                <a:defRPr/>
              </a:pPr>
              <a:t>01.11.2024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3F8BADB-2B4B-4AD6-9EAC-F9916436098B}" type="slidenum">
              <a:rPr lang="ru-RU"/>
              <a:pPr>
                <a:defRPr/>
              </a:pPr>
              <a:t>‹#›</a:t>
            </a:fld>
            <a:endParaRPr lang="ru-RU"/>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Дата 4"/>
          <p:cNvSpPr>
            <a:spLocks noGrp="1"/>
          </p:cNvSpPr>
          <p:nvPr>
            <p:ph type="dt" sz="half" idx="10"/>
          </p:nvPr>
        </p:nvSpPr>
        <p:spPr/>
        <p:txBody>
          <a:bodyPr/>
          <a:lstStyle>
            <a:lvl1pPr>
              <a:defRPr/>
            </a:lvl1pPr>
          </a:lstStyle>
          <a:p>
            <a:pPr>
              <a:defRPr/>
            </a:pPr>
            <a:fld id="{B3DA7019-6DDB-4D8D-AC4A-6CD876EC01A7}" type="datetimeFigureOut">
              <a:rPr lang="ru-RU"/>
              <a:pPr>
                <a:defRPr/>
              </a:pPr>
              <a:t>01.11.2024</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9CE188FA-CD67-4E5A-81BE-ED9CFB87021E}" type="slidenum">
              <a:rPr lang="ru-RU"/>
              <a:pPr>
                <a:defRPr/>
              </a:pPr>
              <a:t>‹#›</a:t>
            </a:fld>
            <a:endParaRPr lang="ru-RU"/>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8" name="Дата 6"/>
          <p:cNvSpPr>
            <a:spLocks noGrp="1"/>
          </p:cNvSpPr>
          <p:nvPr>
            <p:ph type="dt" sz="half" idx="10"/>
          </p:nvPr>
        </p:nvSpPr>
        <p:spPr/>
        <p:txBody>
          <a:bodyPr/>
          <a:lstStyle>
            <a:lvl1pPr>
              <a:defRPr/>
            </a:lvl1pPr>
          </a:lstStyle>
          <a:p>
            <a:pPr>
              <a:defRPr/>
            </a:pPr>
            <a:fld id="{45165F31-323E-4FEC-AABB-002854E17A3C}" type="datetimeFigureOut">
              <a:rPr lang="ru-RU"/>
              <a:pPr>
                <a:defRPr/>
              </a:pPr>
              <a:t>01.11.2024</a:t>
            </a:fld>
            <a:endParaRPr lang="ru-RU"/>
          </a:p>
        </p:txBody>
      </p:sp>
      <p:sp>
        <p:nvSpPr>
          <p:cNvPr id="9" name="Нижний колонтитул 7"/>
          <p:cNvSpPr>
            <a:spLocks noGrp="1"/>
          </p:cNvSpPr>
          <p:nvPr>
            <p:ph type="ftr" sz="quarter" idx="11"/>
          </p:nvPr>
        </p:nvSpPr>
        <p:spPr/>
        <p:txBody>
          <a:bodyPr/>
          <a:lstStyle>
            <a:lvl1pPr>
              <a:defRPr/>
            </a:lvl1pPr>
          </a:lstStyle>
          <a:p>
            <a:pPr>
              <a:defRPr/>
            </a:pPr>
            <a:endParaRPr lang="ru-RU"/>
          </a:p>
        </p:txBody>
      </p:sp>
      <p:sp>
        <p:nvSpPr>
          <p:cNvPr id="10" name="Номер слайда 8"/>
          <p:cNvSpPr>
            <a:spLocks noGrp="1"/>
          </p:cNvSpPr>
          <p:nvPr>
            <p:ph type="sldNum" sz="quarter" idx="12"/>
          </p:nvPr>
        </p:nvSpPr>
        <p:spPr/>
        <p:txBody>
          <a:bodyPr/>
          <a:lstStyle>
            <a:lvl1pPr>
              <a:defRPr/>
            </a:lvl1pPr>
          </a:lstStyle>
          <a:p>
            <a:pPr>
              <a:defRPr/>
            </a:pPr>
            <a:fld id="{DF146FE7-D568-4FC4-AAAC-E506F7BC11C9}" type="slidenum">
              <a:rPr lang="ru-RU"/>
              <a:pPr>
                <a:defRPr/>
              </a:pPr>
              <a:t>‹#›</a:t>
            </a:fld>
            <a:endParaRPr lang="ru-RU"/>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899592" y="0"/>
            <a:ext cx="7725544" cy="620688"/>
          </a:xfrm>
          <a:prstGeom prst="rect">
            <a:avLst/>
          </a:prstGeom>
        </p:spPr>
        <p:txBody>
          <a:bodyPr/>
          <a:lstStyle>
            <a:lvl1pPr>
              <a:defRPr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stStyle>
          <a:p>
            <a:r>
              <a:rPr lang="ru-RU" dirty="0" smtClean="0"/>
              <a:t>Образец заголовка</a:t>
            </a:r>
            <a:endParaRPr lang="ru-RU" dirty="0"/>
          </a:p>
        </p:txBody>
      </p:sp>
      <p:sp>
        <p:nvSpPr>
          <p:cNvPr id="4" name="Дата 2"/>
          <p:cNvSpPr>
            <a:spLocks noGrp="1"/>
          </p:cNvSpPr>
          <p:nvPr>
            <p:ph type="dt" sz="half" idx="10"/>
          </p:nvPr>
        </p:nvSpPr>
        <p:spPr/>
        <p:txBody>
          <a:bodyPr/>
          <a:lstStyle>
            <a:lvl1pPr>
              <a:defRPr/>
            </a:lvl1pPr>
          </a:lstStyle>
          <a:p>
            <a:pPr>
              <a:defRPr/>
            </a:pPr>
            <a:fld id="{866128C7-8385-4A22-A7BF-A9EE8513A1EE}" type="datetimeFigureOut">
              <a:rPr lang="ru-RU"/>
              <a:pPr>
                <a:defRPr/>
              </a:pPr>
              <a:t>01.11.2024</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96C3749D-B985-454A-8F4C-65BD9EC367BB}" type="slidenum">
              <a:rPr lang="ru-RU"/>
              <a:pPr>
                <a:defRPr/>
              </a:pPr>
              <a:t>‹#›</a:t>
            </a:fld>
            <a:endParaRPr lang="ru-RU"/>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3" name="Дата 1"/>
          <p:cNvSpPr>
            <a:spLocks noGrp="1"/>
          </p:cNvSpPr>
          <p:nvPr>
            <p:ph type="dt" sz="half" idx="10"/>
          </p:nvPr>
        </p:nvSpPr>
        <p:spPr/>
        <p:txBody>
          <a:bodyPr/>
          <a:lstStyle>
            <a:lvl1pPr>
              <a:defRPr/>
            </a:lvl1pPr>
          </a:lstStyle>
          <a:p>
            <a:pPr>
              <a:defRPr/>
            </a:pPr>
            <a:fld id="{928D439D-50FC-4124-A9B9-E4A602607501}" type="datetimeFigureOut">
              <a:rPr lang="ru-RU"/>
              <a:pPr>
                <a:defRPr/>
              </a:pPr>
              <a:t>01.11.2024</a:t>
            </a:fld>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3"/>
          <p:cNvSpPr>
            <a:spLocks noGrp="1"/>
          </p:cNvSpPr>
          <p:nvPr>
            <p:ph type="sldNum" sz="quarter" idx="12"/>
          </p:nvPr>
        </p:nvSpPr>
        <p:spPr/>
        <p:txBody>
          <a:bodyPr/>
          <a:lstStyle>
            <a:lvl1pPr>
              <a:defRPr/>
            </a:lvl1pPr>
          </a:lstStyle>
          <a:p>
            <a:pPr>
              <a:defRPr/>
            </a:pPr>
            <a:fld id="{3FF57478-6EB4-4E8E-A8FB-E42A962DFF72}" type="slidenum">
              <a:rPr lang="ru-RU"/>
              <a:pPr>
                <a:defRPr/>
              </a:pPr>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07505" y="195567"/>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44624"/>
            <a:ext cx="1008111" cy="1336067"/>
          </a:xfrm>
          <a:prstGeom prst="rect">
            <a:avLst/>
          </a:prstGeom>
          <a:ln>
            <a:noFill/>
          </a:ln>
          <a:effectLst>
            <a:softEdge rad="112500"/>
          </a:effectLst>
          <a:extLst/>
        </p:spPr>
      </p:pic>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6E09FD6D-5C8C-4DAB-9D13-AA81D7999684}" type="datetimeFigureOut">
              <a:rPr lang="ru-RU"/>
              <a:pPr>
                <a:defRPr/>
              </a:pPr>
              <a:t>01.11.2024</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488A2DEB-7B41-4F90-B849-7A40B4AEE593}" type="slidenum">
              <a:rPr lang="ru-RU"/>
              <a:pPr>
                <a:defRPr/>
              </a:pPr>
              <a:t>‹#›</a:t>
            </a:fld>
            <a:endParaRPr lang="ru-RU"/>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blip>
          <a:srcRect/>
          <a:stretch>
            <a:fillRect/>
          </a:stretch>
        </p:blipFill>
        <p:spPr bwMode="auto">
          <a:xfrm>
            <a:off x="107505" y="188640"/>
            <a:ext cx="864096" cy="1145201"/>
          </a:xfrm>
          <a:prstGeom prst="rect">
            <a:avLst/>
          </a:prstGeom>
          <a:ln>
            <a:noFill/>
          </a:ln>
          <a:effectLst>
            <a:softEdge rad="112500"/>
          </a:effectLst>
          <a:extLst/>
        </p:spPr>
      </p:pic>
      <p:pic>
        <p:nvPicPr>
          <p:cNvPr id="6" name="Picture 2"/>
          <p:cNvPicPr>
            <a:picLocks noChangeAspect="1" noChangeArrowheads="1"/>
          </p:cNvPicPr>
          <p:nvPr userDrawn="1"/>
        </p:nvPicPr>
        <p:blipFill>
          <a:blip r:embed="rId2" cstate="print">
            <a:extLst/>
          </a:blip>
          <a:srcRect/>
          <a:stretch>
            <a:fillRect/>
          </a:stretch>
        </p:blipFill>
        <p:spPr bwMode="auto">
          <a:xfrm>
            <a:off x="18597" y="38010"/>
            <a:ext cx="1008111" cy="1336067"/>
          </a:xfrm>
          <a:prstGeom prst="rect">
            <a:avLst/>
          </a:prstGeom>
          <a:ln>
            <a:noFill/>
          </a:ln>
          <a:effectLst>
            <a:softEdge rad="112500"/>
          </a:effectLst>
          <a:extLst/>
        </p:spPr>
      </p:pic>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FB2FC0B6-6AAD-4B82-B4D6-CC8540AA9B6C}" type="datetimeFigureOut">
              <a:rPr lang="ru-RU"/>
              <a:pPr>
                <a:defRPr/>
              </a:pPr>
              <a:t>01.11.2024</a:t>
            </a:fld>
            <a:endParaRPr lang="ru-RU"/>
          </a:p>
        </p:txBody>
      </p:sp>
      <p:sp>
        <p:nvSpPr>
          <p:cNvPr id="8" name="Нижний колонтитул 5"/>
          <p:cNvSpPr>
            <a:spLocks noGrp="1"/>
          </p:cNvSpPr>
          <p:nvPr>
            <p:ph type="ftr" sz="quarter" idx="11"/>
          </p:nvPr>
        </p:nvSpPr>
        <p:spPr/>
        <p:txBody>
          <a:bodyPr/>
          <a:lstStyle>
            <a:lvl1pPr>
              <a:defRPr/>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8F28E667-25BC-4D65-8473-EE169470DBBF}" type="slidenum">
              <a:rPr lang="ru-RU"/>
              <a:pPr>
                <a:defRPr/>
              </a:pPr>
              <a:t>‹#›</a:t>
            </a:fld>
            <a:endParaRPr lang="ru-RU"/>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5.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913A42E-9FF0-4E72-B168-602015585071}" type="datetimeFigureOut">
              <a:rPr lang="ru-RU"/>
              <a:pPr>
                <a:defRPr/>
              </a:pPr>
              <a:t>01.11.2024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1C20879-80AC-40C7-B54C-AE8E72216D4A}" type="slidenum">
              <a:rPr lang="ru-RU"/>
              <a:pPr>
                <a:defRPr/>
              </a:pPr>
              <a:t>‹#›</a:t>
            </a:fld>
            <a:endParaRPr lang="ru-RU"/>
          </a:p>
        </p:txBody>
      </p:sp>
      <p:sp>
        <p:nvSpPr>
          <p:cNvPr id="7" name="Прямоугольник 6"/>
          <p:cNvSpPr/>
          <p:nvPr/>
        </p:nvSpPr>
        <p:spPr>
          <a:xfrm>
            <a:off x="0" y="0"/>
            <a:ext cx="9144000" cy="620713"/>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031" name="Picture 3" descr="C:\Users\User\Desktop\1.jpg"/>
          <p:cNvPicPr>
            <a:picLocks noChangeAspect="1" noChangeArrowheads="1"/>
          </p:cNvPicPr>
          <p:nvPr/>
        </p:nvPicPr>
        <p:blipFill>
          <a:blip r:embed="rId15"/>
          <a:srcRect/>
          <a:stretch>
            <a:fillRect/>
          </a:stretch>
        </p:blipFill>
        <p:spPr bwMode="auto">
          <a:xfrm>
            <a:off x="0" y="5805488"/>
            <a:ext cx="9144000" cy="1049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Lst>
  <p:transition spd="slow">
    <p:wip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64AFAD6-45D4-4F00-A9AA-FB62AA63F8AC}" type="datetimeFigureOut">
              <a:rPr lang="ru-RU"/>
              <a:pPr>
                <a:defRPr/>
              </a:pPr>
              <a:t>01.11.2024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FABBA37-68DC-48E4-B626-56550C814287}" type="slidenum">
              <a:rPr lang="ru-RU"/>
              <a:pPr>
                <a:defRPr/>
              </a:pPr>
              <a:t>‹#›</a:t>
            </a:fld>
            <a:endParaRPr lang="ru-RU"/>
          </a:p>
        </p:txBody>
      </p:sp>
      <p:sp>
        <p:nvSpPr>
          <p:cNvPr id="7" name="Прямоугольник 6"/>
          <p:cNvSpPr/>
          <p:nvPr/>
        </p:nvSpPr>
        <p:spPr>
          <a:xfrm>
            <a:off x="0" y="0"/>
            <a:ext cx="9144000" cy="620713"/>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5367" name="Picture 3" descr="C:\Users\User\Desktop\1.jpg"/>
          <p:cNvPicPr>
            <a:picLocks noChangeAspect="1" noChangeArrowheads="1"/>
          </p:cNvPicPr>
          <p:nvPr/>
        </p:nvPicPr>
        <p:blipFill>
          <a:blip r:embed="rId15"/>
          <a:srcRect/>
          <a:stretch>
            <a:fillRect/>
          </a:stretch>
        </p:blipFill>
        <p:spPr bwMode="auto">
          <a:xfrm>
            <a:off x="0" y="5805488"/>
            <a:ext cx="9144000" cy="10493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Lst>
  <p:transition spd="slow">
    <p:wip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9698"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9699"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7F5D98D-5823-4FAC-BE6A-26E6DBA2230A}" type="datetimeFigureOut">
              <a:rPr lang="ru-RU"/>
              <a:pPr>
                <a:defRPr/>
              </a:pPr>
              <a:t>01.11.2024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6A2FF98-91E2-403F-B5D6-7C3AB943A76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88" r:id="rId2"/>
    <p:sldLayoutId id="2147483887" r:id="rId3"/>
    <p:sldLayoutId id="2147483886" r:id="rId4"/>
    <p:sldLayoutId id="2147483885" r:id="rId5"/>
    <p:sldLayoutId id="2147483884" r:id="rId6"/>
    <p:sldLayoutId id="2147483883" r:id="rId7"/>
    <p:sldLayoutId id="2147483882" r:id="rId8"/>
    <p:sldLayoutId id="2147483881" r:id="rId9"/>
    <p:sldLayoutId id="2147483880" r:id="rId10"/>
    <p:sldLayoutId id="2147483879" r:id="rId11"/>
  </p:sldLayoutIdLst>
  <p:transition spd="slow">
    <p:wip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1241" y="1628800"/>
            <a:ext cx="6984776" cy="280076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ru-RU"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Отчет об исполнении бюджета городского поселения Излучинск </a:t>
            </a:r>
            <a:endParaRPr lang="en-US"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endParaRPr>
          </a:p>
          <a:p>
            <a:pPr algn="ctr" fontAlgn="auto">
              <a:spcBef>
                <a:spcPts val="0"/>
              </a:spcBef>
              <a:spcAft>
                <a:spcPts val="0"/>
              </a:spcAft>
              <a:defRPr/>
            </a:pPr>
            <a:r>
              <a:rPr lang="ru-RU"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за</a:t>
            </a:r>
            <a:r>
              <a:rPr lang="en-US"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 </a:t>
            </a:r>
            <a:r>
              <a:rPr lang="ru-RU" sz="4400" b="1" dirty="0" smtClean="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rPr>
              <a:t>9 месяцев 2024 года</a:t>
            </a:r>
            <a:endParaRPr lang="ru-RU" sz="4400" b="1" dirty="0">
              <a:ln w="10541" cmpd="sng">
                <a:solidFill>
                  <a:schemeClr val="accent1">
                    <a:shade val="88000"/>
                    <a:satMod val="110000"/>
                  </a:schemeClr>
                </a:solidFill>
                <a:prstDash val="solid"/>
              </a:ln>
              <a:solidFill>
                <a:srgbClr val="9933FF"/>
              </a:solidFill>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Заголовок 14"/>
          <p:cNvSpPr>
            <a:spLocks noGrp="1"/>
          </p:cNvSpPr>
          <p:nvPr>
            <p:ph type="title"/>
          </p:nvPr>
        </p:nvSpPr>
        <p:spPr>
          <a:xfrm>
            <a:off x="806896" y="12576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Расходы на благоустройство городского поселения Излучинск </a:t>
            </a:r>
            <a:r>
              <a:rPr lang="ru-RU" dirty="0" smtClean="0">
                <a:solidFill>
                  <a:srgbClr val="9933FF"/>
                </a:solidFill>
                <a:latin typeface="Times New Roman" panose="02020603050405020304" pitchFamily="18" charset="0"/>
                <a:ea typeface="+mn-ea"/>
                <a:cs typeface="+mn-cs"/>
              </a:rPr>
              <a:t>за 9 месяцев 2024 года</a:t>
            </a:r>
            <a:endParaRPr lang="ru-RU" dirty="0">
              <a:solidFill>
                <a:srgbClr val="9933FF"/>
              </a:solidFill>
              <a:latin typeface="Times New Roman" panose="02020603050405020304" pitchFamily="18" charset="0"/>
              <a:ea typeface="+mn-ea"/>
              <a:cs typeface="+mn-cs"/>
            </a:endParaRPr>
          </a:p>
        </p:txBody>
      </p:sp>
      <p:sp>
        <p:nvSpPr>
          <p:cNvPr id="3" name="Стрелка вправо 2"/>
          <p:cNvSpPr/>
          <p:nvPr/>
        </p:nvSpPr>
        <p:spPr>
          <a:xfrm>
            <a:off x="647564" y="1636115"/>
            <a:ext cx="3744416"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73 292,2</a:t>
            </a:r>
            <a:endParaRPr lang="ru-RU" b="1" dirty="0">
              <a:solidFill>
                <a:schemeClr val="tx1"/>
              </a:solidFill>
            </a:endParaRPr>
          </a:p>
        </p:txBody>
      </p:sp>
      <p:sp>
        <p:nvSpPr>
          <p:cNvPr id="11" name="Стрелка вправо 10"/>
          <p:cNvSpPr/>
          <p:nvPr/>
        </p:nvSpPr>
        <p:spPr>
          <a:xfrm flipH="1">
            <a:off x="4675976" y="1636115"/>
            <a:ext cx="4096072"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56 535,9</a:t>
            </a:r>
            <a:endParaRPr lang="ru-RU" b="1" dirty="0">
              <a:solidFill>
                <a:schemeClr val="tx1"/>
              </a:solidFill>
            </a:endParaRPr>
          </a:p>
        </p:txBody>
      </p:sp>
      <p:sp>
        <p:nvSpPr>
          <p:cNvPr id="14" name="Овал 13"/>
          <p:cNvSpPr/>
          <p:nvPr/>
        </p:nvSpPr>
        <p:spPr>
          <a:xfrm>
            <a:off x="1475656" y="1123675"/>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17" name="Овал 16"/>
          <p:cNvSpPr/>
          <p:nvPr/>
        </p:nvSpPr>
        <p:spPr>
          <a:xfrm>
            <a:off x="5652120" y="1082030"/>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10" name="Прямоугольник с двумя скругленными противолежащими углами 9"/>
          <p:cNvSpPr/>
          <p:nvPr/>
        </p:nvSpPr>
        <p:spPr>
          <a:xfrm>
            <a:off x="431170" y="2522290"/>
            <a:ext cx="8332314" cy="641541"/>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endParaRPr lang="ru-RU" sz="1100" dirty="0" smtClean="0"/>
          </a:p>
          <a:p>
            <a:pPr algn="ctr"/>
            <a:r>
              <a:rPr lang="ru-RU" sz="1100" dirty="0" smtClean="0"/>
              <a:t>Содержание </a:t>
            </a:r>
            <a:r>
              <a:rPr lang="ru-RU" sz="1100" dirty="0"/>
              <a:t>сетей уличного освещения с. Большетархово </a:t>
            </a:r>
            <a:r>
              <a:rPr lang="ru-RU" sz="1100" dirty="0" smtClean="0"/>
              <a:t>–  </a:t>
            </a:r>
            <a:r>
              <a:rPr lang="ru-RU" sz="1100" dirty="0"/>
              <a:t>74 светильника,  в пгт. Излучинск –  1090 светильников; техническое обслуживание и текущий ремонт электрических сетей и электрооборудования уличного освещения с. Большетархово, д. Соснина, </a:t>
            </a:r>
            <a:r>
              <a:rPr lang="ru-RU" sz="1100" dirty="0" smtClean="0"/>
              <a:t>            д</a:t>
            </a:r>
            <a:r>
              <a:rPr lang="ru-RU" sz="1100" dirty="0"/>
              <a:t>. Пасол; ремонт сетей уличного освещения по ул. Пионерная – 900 м.</a:t>
            </a:r>
          </a:p>
          <a:p>
            <a:pPr algn="just" fontAlgn="b">
              <a:spcBef>
                <a:spcPts val="0"/>
              </a:spcBef>
              <a:spcAft>
                <a:spcPts val="0"/>
              </a:spcAft>
              <a:defRPr/>
            </a:pPr>
            <a:endParaRPr lang="ru-RU" sz="1100" b="1" dirty="0">
              <a:solidFill>
                <a:schemeClr val="bg1"/>
              </a:solidFill>
            </a:endParaRPr>
          </a:p>
        </p:txBody>
      </p:sp>
      <p:sp>
        <p:nvSpPr>
          <p:cNvPr id="13" name="Прямоугольник с двумя скругленными противолежащими углами 12"/>
          <p:cNvSpPr/>
          <p:nvPr/>
        </p:nvSpPr>
        <p:spPr>
          <a:xfrm>
            <a:off x="433237" y="2204378"/>
            <a:ext cx="8338811" cy="288032"/>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fontAlgn="b">
              <a:spcBef>
                <a:spcPts val="0"/>
              </a:spcBef>
              <a:spcAft>
                <a:spcPts val="0"/>
              </a:spcAft>
              <a:defRPr/>
            </a:pPr>
            <a:r>
              <a:rPr lang="ru-RU" sz="1100" dirty="0" smtClean="0"/>
              <a:t>Содержание </a:t>
            </a:r>
            <a:r>
              <a:rPr lang="ru-RU" sz="1100" dirty="0"/>
              <a:t>внутриквартальных дорог и территорий – 76540,00 м². </a:t>
            </a:r>
            <a:endParaRPr lang="ru-RU" sz="1100" b="1" dirty="0">
              <a:solidFill>
                <a:schemeClr val="bg1"/>
              </a:solidFill>
            </a:endParaRPr>
          </a:p>
        </p:txBody>
      </p:sp>
      <p:sp>
        <p:nvSpPr>
          <p:cNvPr id="16" name="Прямоугольник с двумя скругленными противолежащими углами 15"/>
          <p:cNvSpPr/>
          <p:nvPr/>
        </p:nvSpPr>
        <p:spPr>
          <a:xfrm>
            <a:off x="431170" y="3890964"/>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Демонтаж детских площадок, ликвидация несанкционированных свалок</a:t>
            </a:r>
            <a:endParaRPr lang="ru-RU" sz="1100" b="1" dirty="0">
              <a:solidFill>
                <a:schemeClr val="bg1"/>
              </a:solidFill>
            </a:endParaRPr>
          </a:p>
        </p:txBody>
      </p:sp>
      <p:sp>
        <p:nvSpPr>
          <p:cNvPr id="19" name="Прямоугольник с двумя скругленными противолежащими углами 18"/>
          <p:cNvSpPr/>
          <p:nvPr/>
        </p:nvSpPr>
        <p:spPr>
          <a:xfrm>
            <a:off x="431170" y="3196165"/>
            <a:ext cx="8332314" cy="256349"/>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endParaRPr lang="ru-RU" sz="1100" dirty="0" smtClean="0"/>
          </a:p>
          <a:p>
            <a:pPr algn="ctr"/>
            <a:r>
              <a:rPr lang="ru-RU" sz="1100" dirty="0" smtClean="0"/>
              <a:t>Отлов </a:t>
            </a:r>
            <a:r>
              <a:rPr lang="ru-RU" sz="1100" dirty="0"/>
              <a:t>безнадзорных животных – </a:t>
            </a:r>
            <a:r>
              <a:rPr lang="ru-RU" sz="1100" dirty="0" smtClean="0"/>
              <a:t>126 гол.</a:t>
            </a:r>
            <a:endParaRPr lang="ru-RU" sz="1100" dirty="0"/>
          </a:p>
          <a:p>
            <a:pPr algn="ctr" fontAlgn="b">
              <a:spcBef>
                <a:spcPts val="0"/>
              </a:spcBef>
              <a:spcAft>
                <a:spcPts val="0"/>
              </a:spcAft>
              <a:defRPr/>
            </a:pPr>
            <a:endParaRPr lang="ru-RU" sz="1100" b="1" dirty="0">
              <a:solidFill>
                <a:schemeClr val="bg1"/>
              </a:solidFill>
            </a:endParaRPr>
          </a:p>
        </p:txBody>
      </p:sp>
      <p:sp>
        <p:nvSpPr>
          <p:cNvPr id="21" name="Прямоугольник с двумя скругленными противолежащими углами 20"/>
          <p:cNvSpPr/>
          <p:nvPr/>
        </p:nvSpPr>
        <p:spPr>
          <a:xfrm>
            <a:off x="431170" y="4299682"/>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Содержание детских и игровых площадок – 32 шт.</a:t>
            </a:r>
          </a:p>
        </p:txBody>
      </p:sp>
      <p:sp>
        <p:nvSpPr>
          <p:cNvPr id="22" name="Прямоугольник с двумя скругленными противолежащими углами 21"/>
          <p:cNvSpPr/>
          <p:nvPr/>
        </p:nvSpPr>
        <p:spPr>
          <a:xfrm>
            <a:off x="443831" y="5078196"/>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Выполнение работ по озеленению территории </a:t>
            </a:r>
            <a:r>
              <a:rPr lang="ru-RU" sz="1100" dirty="0" err="1" smtClean="0"/>
              <a:t>пгт</a:t>
            </a:r>
            <a:r>
              <a:rPr lang="ru-RU" sz="1100" dirty="0" smtClean="0"/>
              <a:t>. </a:t>
            </a:r>
            <a:r>
              <a:rPr lang="ru-RU" sz="1100" dirty="0" err="1" smtClean="0"/>
              <a:t>Излучинск</a:t>
            </a:r>
            <a:endParaRPr lang="ru-RU" sz="1100" dirty="0"/>
          </a:p>
        </p:txBody>
      </p:sp>
      <p:sp>
        <p:nvSpPr>
          <p:cNvPr id="18" name="Прямоугольник с двумя скругленными противолежащими углами 17"/>
          <p:cNvSpPr/>
          <p:nvPr/>
        </p:nvSpPr>
        <p:spPr>
          <a:xfrm>
            <a:off x="431170" y="5486914"/>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Выполнение работ по устройству тротуаров в районе жилых домов по ул. Школьная, д. 2, пер. Строителей д. 1 в </a:t>
            </a:r>
            <a:r>
              <a:rPr lang="ru-RU" sz="1100" dirty="0" err="1"/>
              <a:t>пгт</a:t>
            </a:r>
            <a:r>
              <a:rPr lang="ru-RU" sz="1100" dirty="0"/>
              <a:t>. </a:t>
            </a:r>
            <a:r>
              <a:rPr lang="ru-RU" sz="1100" dirty="0" err="1"/>
              <a:t>Излучинск</a:t>
            </a:r>
            <a:endParaRPr lang="ru-RU" sz="1100" dirty="0"/>
          </a:p>
        </p:txBody>
      </p:sp>
      <p:sp>
        <p:nvSpPr>
          <p:cNvPr id="20" name="Прямоугольник с двумя скругленными противолежащими углами 19"/>
          <p:cNvSpPr/>
          <p:nvPr/>
        </p:nvSpPr>
        <p:spPr>
          <a:xfrm>
            <a:off x="439734" y="3513360"/>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Выполнение работ по устройству проезда по ул. </a:t>
            </a:r>
            <a:r>
              <a:rPr lang="ru-RU" sz="1100" dirty="0" err="1"/>
              <a:t>Проъхладной</a:t>
            </a:r>
            <a:r>
              <a:rPr lang="ru-RU" sz="1100" dirty="0"/>
              <a:t> в районе ИЖС в </a:t>
            </a:r>
            <a:r>
              <a:rPr lang="ru-RU" sz="1100" dirty="0" err="1"/>
              <a:t>пгт</a:t>
            </a:r>
            <a:r>
              <a:rPr lang="ru-RU" sz="1100" dirty="0"/>
              <a:t>. </a:t>
            </a:r>
            <a:r>
              <a:rPr lang="ru-RU" sz="1100" dirty="0" err="1"/>
              <a:t>Излучинск</a:t>
            </a:r>
            <a:endParaRPr lang="ru-RU" sz="1100" b="1" dirty="0">
              <a:solidFill>
                <a:schemeClr val="bg1"/>
              </a:solidFill>
            </a:endParaRPr>
          </a:p>
        </p:txBody>
      </p:sp>
      <p:sp>
        <p:nvSpPr>
          <p:cNvPr id="23" name="Прямоугольник с двумя скругленными противолежащими углами 22"/>
          <p:cNvSpPr/>
          <p:nvPr/>
        </p:nvSpPr>
        <p:spPr>
          <a:xfrm>
            <a:off x="431170" y="4688513"/>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a:t>Поставка остановочного </a:t>
            </a:r>
            <a:r>
              <a:rPr lang="ru-RU" sz="1100" dirty="0" smtClean="0"/>
              <a:t>павильона, уличных урн, дог-боксов</a:t>
            </a:r>
            <a:endParaRPr lang="ru-RU" sz="1100" dirty="0"/>
          </a:p>
        </p:txBody>
      </p:sp>
      <p:sp>
        <p:nvSpPr>
          <p:cNvPr id="24" name="Прямоугольник с двумя скругленными противолежащими углами 23"/>
          <p:cNvSpPr/>
          <p:nvPr/>
        </p:nvSpPr>
        <p:spPr>
          <a:xfrm>
            <a:off x="439734" y="5875745"/>
            <a:ext cx="8332314" cy="320770"/>
          </a:xfrm>
          <a:prstGeom prst="round2DiagRect">
            <a:avLst/>
          </a:prstGeom>
          <a:gradFill>
            <a:gsLst>
              <a:gs pos="0">
                <a:srgbClr val="9933FF"/>
              </a:gs>
              <a:gs pos="80000">
                <a:schemeClr val="accent1">
                  <a:shade val="93000"/>
                  <a:satMod val="130000"/>
                </a:schemeClr>
              </a:gs>
              <a:gs pos="100000">
                <a:schemeClr val="accent1">
                  <a:shade val="94000"/>
                  <a:satMod val="135000"/>
                </a:schemeClr>
              </a:gs>
            </a:gsLst>
          </a:gradFill>
          <a:effectLst>
            <a:glow rad="1397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ru-RU" sz="1100" dirty="0" smtClean="0"/>
              <a:t>Выполнение </a:t>
            </a:r>
            <a:r>
              <a:rPr lang="ru-RU" sz="1100" dirty="0"/>
              <a:t>работ по благоустройству набережной по ул. Пионерной в </a:t>
            </a:r>
            <a:r>
              <a:rPr lang="ru-RU" sz="1100" dirty="0" err="1"/>
              <a:t>пгт</a:t>
            </a:r>
            <a:r>
              <a:rPr lang="ru-RU" sz="1100" dirty="0"/>
              <a:t>. </a:t>
            </a:r>
            <a:r>
              <a:rPr lang="ru-RU" sz="1100" dirty="0" err="1"/>
              <a:t>Излучинск</a:t>
            </a:r>
            <a:endParaRPr lang="ru-RU" sz="1100" dirty="0"/>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50912" y="125760"/>
            <a:ext cx="7797552" cy="1143000"/>
          </a:xfrm>
        </p:spPr>
        <p:txBody>
          <a:bodyPr>
            <a:noAutofit/>
          </a:bodyPr>
          <a:lstStyle/>
          <a:p>
            <a:pPr eaLnBrk="1" fontAlgn="auto" hangingPunct="1">
              <a:spcAft>
                <a:spcPts val="0"/>
              </a:spcAft>
              <a:defRPr/>
            </a:pPr>
            <a:r>
              <a:rPr lang="ru-RU" sz="2400" dirty="0">
                <a:solidFill>
                  <a:srgbClr val="9933FF"/>
                </a:solidFill>
                <a:latin typeface="Times New Roman" panose="02020603050405020304" pitchFamily="18" charset="0"/>
                <a:cs typeface="Times New Roman" panose="02020603050405020304" pitchFamily="18" charset="0"/>
              </a:rPr>
              <a:t>Расходы на культуру, кинематографию </a:t>
            </a:r>
            <a:r>
              <a:rPr lang="ru-RU" sz="2400" dirty="0" smtClean="0">
                <a:solidFill>
                  <a:srgbClr val="9933FF"/>
                </a:solidFill>
                <a:latin typeface="Times New Roman" panose="02020603050405020304" pitchFamily="18" charset="0"/>
                <a:cs typeface="Times New Roman" panose="02020603050405020304" pitchFamily="18" charset="0"/>
              </a:rPr>
              <a:t/>
            </a:r>
            <a:br>
              <a:rPr lang="ru-RU" sz="2400" dirty="0" smtClean="0">
                <a:solidFill>
                  <a:srgbClr val="9933FF"/>
                </a:solidFill>
                <a:latin typeface="Times New Roman" panose="02020603050405020304" pitchFamily="18" charset="0"/>
                <a:cs typeface="Times New Roman" panose="02020603050405020304" pitchFamily="18" charset="0"/>
              </a:rPr>
            </a:br>
            <a:r>
              <a:rPr lang="ru-RU" sz="2400" dirty="0" smtClean="0">
                <a:solidFill>
                  <a:srgbClr val="9933FF"/>
                </a:solidFill>
                <a:latin typeface="Times New Roman" panose="02020603050405020304" pitchFamily="18" charset="0"/>
                <a:cs typeface="Times New Roman" panose="02020603050405020304" pitchFamily="18" charset="0"/>
              </a:rPr>
              <a:t>городского </a:t>
            </a:r>
            <a:r>
              <a:rPr lang="ru-RU" sz="2400" dirty="0">
                <a:solidFill>
                  <a:srgbClr val="9933FF"/>
                </a:solidFill>
                <a:latin typeface="Times New Roman" panose="02020603050405020304" pitchFamily="18" charset="0"/>
                <a:cs typeface="Times New Roman" panose="02020603050405020304" pitchFamily="18" charset="0"/>
              </a:rPr>
              <a:t>поселения Излучинск </a:t>
            </a:r>
            <a:r>
              <a:rPr lang="ru-RU" sz="2400" dirty="0" smtClean="0">
                <a:solidFill>
                  <a:srgbClr val="9933FF"/>
                </a:solidFill>
                <a:latin typeface="Times New Roman" panose="02020603050405020304" pitchFamily="18" charset="0"/>
                <a:cs typeface="Times New Roman" panose="02020603050405020304" pitchFamily="18" charset="0"/>
              </a:rPr>
              <a:t> </a:t>
            </a:r>
            <a:br>
              <a:rPr lang="ru-RU" sz="2400" dirty="0" smtClean="0">
                <a:solidFill>
                  <a:srgbClr val="9933FF"/>
                </a:solidFill>
                <a:latin typeface="Times New Roman" panose="02020603050405020304" pitchFamily="18" charset="0"/>
                <a:cs typeface="Times New Roman" panose="02020603050405020304" pitchFamily="18" charset="0"/>
              </a:rPr>
            </a:br>
            <a:r>
              <a:rPr lang="ru-RU" sz="2400" dirty="0" smtClean="0">
                <a:solidFill>
                  <a:srgbClr val="9933FF"/>
                </a:solidFill>
                <a:latin typeface="Times New Roman" panose="02020603050405020304" pitchFamily="18" charset="0"/>
                <a:cs typeface="Times New Roman" panose="02020603050405020304" pitchFamily="18" charset="0"/>
              </a:rPr>
              <a:t>за 9 месяцев 20</a:t>
            </a:r>
            <a:r>
              <a:rPr lang="en-US" sz="2400" dirty="0" smtClean="0">
                <a:solidFill>
                  <a:srgbClr val="9933FF"/>
                </a:solidFill>
                <a:latin typeface="Times New Roman" panose="02020603050405020304" pitchFamily="18" charset="0"/>
                <a:cs typeface="Times New Roman" panose="02020603050405020304" pitchFamily="18" charset="0"/>
              </a:rPr>
              <a:t>2</a:t>
            </a:r>
            <a:r>
              <a:rPr lang="ru-RU" sz="2400" dirty="0" smtClean="0">
                <a:solidFill>
                  <a:srgbClr val="9933FF"/>
                </a:solidFill>
                <a:latin typeface="Times New Roman" panose="02020603050405020304" pitchFamily="18" charset="0"/>
                <a:cs typeface="Times New Roman" panose="02020603050405020304" pitchFamily="18" charset="0"/>
              </a:rPr>
              <a:t>4 года</a:t>
            </a:r>
            <a:br>
              <a:rPr lang="ru-RU" sz="2400" dirty="0" smtClean="0">
                <a:solidFill>
                  <a:srgbClr val="9933FF"/>
                </a:solidFill>
                <a:latin typeface="Times New Roman" panose="02020603050405020304" pitchFamily="18" charset="0"/>
                <a:cs typeface="Times New Roman" panose="02020603050405020304" pitchFamily="18" charset="0"/>
              </a:rPr>
            </a:br>
            <a:endParaRPr lang="ru-RU" sz="2400" dirty="0">
              <a:solidFill>
                <a:srgbClr val="9933FF"/>
              </a:solidFill>
              <a:latin typeface="Times New Roman" panose="02020603050405020304" pitchFamily="18" charset="0"/>
              <a:cs typeface="Times New Roman" panose="02020603050405020304" pitchFamily="18" charset="0"/>
            </a:endParaRPr>
          </a:p>
        </p:txBody>
      </p:sp>
      <p:sp>
        <p:nvSpPr>
          <p:cNvPr id="5" name="Стрелка вправо 4"/>
          <p:cNvSpPr/>
          <p:nvPr/>
        </p:nvSpPr>
        <p:spPr>
          <a:xfrm>
            <a:off x="647564" y="1864654"/>
            <a:ext cx="3744416"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8 388,4</a:t>
            </a:r>
            <a:endParaRPr lang="ru-RU" b="1" dirty="0">
              <a:solidFill>
                <a:schemeClr val="tx1"/>
              </a:solidFill>
            </a:endParaRPr>
          </a:p>
        </p:txBody>
      </p:sp>
      <p:sp>
        <p:nvSpPr>
          <p:cNvPr id="7" name="Стрелка вправо 6"/>
          <p:cNvSpPr/>
          <p:nvPr/>
        </p:nvSpPr>
        <p:spPr>
          <a:xfrm flipH="1">
            <a:off x="4675976" y="1864654"/>
            <a:ext cx="4096072" cy="50405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9 666,0</a:t>
            </a:r>
            <a:endParaRPr lang="ru-RU" b="1" dirty="0">
              <a:solidFill>
                <a:schemeClr val="tx1"/>
              </a:solidFill>
            </a:endParaRPr>
          </a:p>
        </p:txBody>
      </p:sp>
      <p:sp>
        <p:nvSpPr>
          <p:cNvPr id="8" name="Овал 7"/>
          <p:cNvSpPr/>
          <p:nvPr/>
        </p:nvSpPr>
        <p:spPr>
          <a:xfrm>
            <a:off x="1259632" y="1375972"/>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9" name="Овал 8"/>
          <p:cNvSpPr/>
          <p:nvPr/>
        </p:nvSpPr>
        <p:spPr>
          <a:xfrm>
            <a:off x="5724128" y="1268760"/>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2" name="Скругленный прямоугольник 1"/>
          <p:cNvSpPr/>
          <p:nvPr/>
        </p:nvSpPr>
        <p:spPr>
          <a:xfrm>
            <a:off x="251520" y="2442788"/>
            <a:ext cx="8712968" cy="3938540"/>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900" b="1" dirty="0" smtClean="0">
                <a:solidFill>
                  <a:schemeClr val="tx1"/>
                </a:solidFill>
                <a:latin typeface="Times New Roman" panose="02020603050405020304" pitchFamily="18" charset="0"/>
                <a:cs typeface="Times New Roman" panose="02020603050405020304" pitchFamily="18" charset="0"/>
              </a:rPr>
              <a:t>Проведение </a:t>
            </a:r>
            <a:r>
              <a:rPr lang="ru-RU" sz="900" b="1" dirty="0">
                <a:solidFill>
                  <a:schemeClr val="tx1"/>
                </a:solidFill>
                <a:latin typeface="Times New Roman" panose="02020603050405020304" pitchFamily="18" charset="0"/>
                <a:cs typeface="Times New Roman" panose="02020603050405020304" pitchFamily="18" charset="0"/>
              </a:rPr>
              <a:t>религиозного обряда «Крещение Господне». </a:t>
            </a:r>
            <a:endParaRPr lang="ru-RU" sz="900" b="1"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Открытие Года семьи в Российской Федерации</a:t>
            </a:r>
            <a:r>
              <a:rPr lang="ru-RU" sz="900" b="1"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smtClean="0">
                <a:solidFill>
                  <a:schemeClr val="tx1"/>
                </a:solidFill>
                <a:latin typeface="Times New Roman" panose="02020603050405020304" pitchFamily="18" charset="0"/>
                <a:cs typeface="Times New Roman" panose="02020603050405020304" pitchFamily="18" charset="0"/>
              </a:rPr>
              <a:t>Чествование </a:t>
            </a:r>
            <a:r>
              <a:rPr lang="ru-RU" sz="900" dirty="0">
                <a:solidFill>
                  <a:schemeClr val="tx1"/>
                </a:solidFill>
                <a:latin typeface="Times New Roman" panose="02020603050405020304" pitchFamily="18" charset="0"/>
                <a:cs typeface="Times New Roman" panose="02020603050405020304" pitchFamily="18" charset="0"/>
              </a:rPr>
              <a:t>родителей из </a:t>
            </a:r>
            <a:r>
              <a:rPr lang="ru-RU" sz="900" dirty="0" smtClean="0">
                <a:solidFill>
                  <a:schemeClr val="tx1"/>
                </a:solidFill>
                <a:latin typeface="Times New Roman" panose="02020603050405020304" pitchFamily="18" charset="0"/>
                <a:cs typeface="Times New Roman" panose="02020603050405020304" pitchFamily="18" charset="0"/>
              </a:rPr>
              <a:t>числа </a:t>
            </a:r>
            <a:r>
              <a:rPr lang="ru-RU" sz="900" dirty="0">
                <a:solidFill>
                  <a:schemeClr val="tx1"/>
                </a:solidFill>
                <a:latin typeface="Times New Roman" panose="02020603050405020304" pitchFamily="18" charset="0"/>
                <a:cs typeface="Times New Roman" panose="02020603050405020304" pitchFamily="18" charset="0"/>
              </a:rPr>
              <a:t>многодетных семей, членов семей участников СВО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Выставка </a:t>
            </a:r>
            <a:r>
              <a:rPr lang="ru-RU" sz="900" dirty="0">
                <a:solidFill>
                  <a:schemeClr val="tx1"/>
                </a:solidFill>
                <a:latin typeface="Times New Roman" panose="02020603050405020304" pitchFamily="18" charset="0"/>
                <a:cs typeface="Times New Roman" panose="02020603050405020304" pitchFamily="18" charset="0"/>
              </a:rPr>
              <a:t>творческих работ «Моя семья – моё богатство!»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Выставка </a:t>
            </a:r>
            <a:r>
              <a:rPr lang="ru-RU" sz="900" dirty="0">
                <a:solidFill>
                  <a:schemeClr val="tx1"/>
                </a:solidFill>
                <a:latin typeface="Times New Roman" panose="02020603050405020304" pitchFamily="18" charset="0"/>
                <a:cs typeface="Times New Roman" panose="02020603050405020304" pitchFamily="18" charset="0"/>
              </a:rPr>
              <a:t>творческих работ «Семейное </a:t>
            </a:r>
            <a:r>
              <a:rPr lang="ru-RU" sz="900" dirty="0" smtClean="0">
                <a:solidFill>
                  <a:schemeClr val="tx1"/>
                </a:solidFill>
                <a:latin typeface="Times New Roman" panose="02020603050405020304" pitchFamily="18" charset="0"/>
                <a:cs typeface="Times New Roman" panose="02020603050405020304" pitchFamily="18" charset="0"/>
              </a:rPr>
              <a:t> творчество</a:t>
            </a:r>
            <a:r>
              <a:rPr lang="ru-RU" sz="900" dirty="0">
                <a:solidFill>
                  <a:schemeClr val="tx1"/>
                </a:solidFill>
                <a:latin typeface="Times New Roman" panose="02020603050405020304" pitchFamily="18" charset="0"/>
                <a:cs typeface="Times New Roman" panose="02020603050405020304" pitchFamily="18" charset="0"/>
              </a:rPr>
              <a:t>» в семейном клубе «Солнышко»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Зарядка в семейном клубе «Солнышке»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Праздник открытия Года семьи «День всемирных объятий». </a:t>
            </a:r>
            <a:r>
              <a:rPr lang="ru-RU" sz="900" dirty="0" err="1">
                <a:solidFill>
                  <a:schemeClr val="tx1"/>
                </a:solidFill>
                <a:latin typeface="Times New Roman" panose="02020603050405020304" pitchFamily="18" charset="0"/>
                <a:cs typeface="Times New Roman" panose="02020603050405020304" pitchFamily="18" charset="0"/>
              </a:rPr>
              <a:t>Квест</a:t>
            </a:r>
            <a:r>
              <a:rPr lang="ru-RU" sz="900" dirty="0">
                <a:solidFill>
                  <a:schemeClr val="tx1"/>
                </a:solidFill>
                <a:latin typeface="Times New Roman" panose="02020603050405020304" pitchFamily="18" charset="0"/>
                <a:cs typeface="Times New Roman" panose="02020603050405020304" pitchFamily="18" charset="0"/>
              </a:rPr>
              <a:t> «Ленинградская блокада». Фотоконкурс «Семья – душа России!»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Обеспечение комплексной безопасности жителей во время проведения праздничного мероприятия.</a:t>
            </a:r>
          </a:p>
          <a:p>
            <a:pPr algn="just"/>
            <a:r>
              <a:rPr lang="ru-RU" sz="900" b="1" dirty="0">
                <a:solidFill>
                  <a:schemeClr val="tx1"/>
                </a:solidFill>
                <a:latin typeface="Times New Roman" panose="02020603050405020304" pitchFamily="18" charset="0"/>
                <a:cs typeface="Times New Roman" panose="02020603050405020304" pitchFamily="18" charset="0"/>
              </a:rPr>
              <a:t>80-летие полного освобождения Ленинграда от фашистской блокады в годы Великой Отечественной войны:</a:t>
            </a:r>
          </a:p>
          <a:p>
            <a:pPr algn="just"/>
            <a:r>
              <a:rPr lang="ru-RU" sz="900" dirty="0">
                <a:solidFill>
                  <a:schemeClr val="tx1"/>
                </a:solidFill>
                <a:latin typeface="Times New Roman" panose="02020603050405020304" pitchFamily="18" charset="0"/>
                <a:cs typeface="Times New Roman" panose="02020603050405020304" pitchFamily="18" charset="0"/>
              </a:rPr>
              <a:t>Церемония возложения цветов к мемориалам и памятникам воинам, погибшим в годы Великой отечественной войны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smtClean="0">
                <a:solidFill>
                  <a:schemeClr val="tx1"/>
                </a:solidFill>
                <a:latin typeface="Times New Roman" panose="02020603050405020304" pitchFamily="18" charset="0"/>
                <a:cs typeface="Times New Roman" panose="02020603050405020304" pitchFamily="18" charset="0"/>
              </a:rPr>
              <a:t>). Участие </a:t>
            </a:r>
            <a:r>
              <a:rPr lang="ru-RU" sz="900" dirty="0">
                <a:solidFill>
                  <a:schemeClr val="tx1"/>
                </a:solidFill>
                <a:latin typeface="Times New Roman" panose="02020603050405020304" pitchFamily="18" charset="0"/>
                <a:cs typeface="Times New Roman" panose="02020603050405020304" pitchFamily="18" charset="0"/>
              </a:rPr>
              <a:t>во всероссийских акциях памяти «Свеча памяти», </a:t>
            </a:r>
            <a:r>
              <a:rPr lang="ru-RU" sz="900" dirty="0" smtClean="0">
                <a:solidFill>
                  <a:schemeClr val="tx1"/>
                </a:solidFill>
                <a:latin typeface="Times New Roman" panose="02020603050405020304" pitchFamily="18" charset="0"/>
                <a:cs typeface="Times New Roman" panose="02020603050405020304" pitchFamily="18" charset="0"/>
              </a:rPr>
              <a:t>«</a:t>
            </a:r>
            <a:r>
              <a:rPr lang="ru-RU" sz="900" dirty="0">
                <a:solidFill>
                  <a:schemeClr val="tx1"/>
                </a:solidFill>
                <a:latin typeface="Times New Roman" panose="02020603050405020304" pitchFamily="18" charset="0"/>
                <a:cs typeface="Times New Roman" panose="02020603050405020304" pitchFamily="18" charset="0"/>
              </a:rPr>
              <a:t>Блокадный хлеб». </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smtClean="0">
                <a:solidFill>
                  <a:schemeClr val="tx1"/>
                </a:solidFill>
                <a:latin typeface="Times New Roman" panose="02020603050405020304" pitchFamily="18" charset="0"/>
                <a:cs typeface="Times New Roman" panose="02020603050405020304" pitchFamily="18" charset="0"/>
              </a:rPr>
              <a:t>Физкультурное </a:t>
            </a:r>
            <a:r>
              <a:rPr lang="ru-RU" sz="900" b="1" dirty="0">
                <a:solidFill>
                  <a:schemeClr val="tx1"/>
                </a:solidFill>
                <a:latin typeface="Times New Roman" panose="02020603050405020304" pitchFamily="18" charset="0"/>
                <a:cs typeface="Times New Roman" panose="02020603050405020304" pitchFamily="18" charset="0"/>
              </a:rPr>
              <a:t>мероприятие «XLII открытая Всероссийская массовая лыжная гонка «Лыжня России» на территории </a:t>
            </a:r>
            <a:r>
              <a:rPr lang="ru-RU" sz="900" b="1" dirty="0" err="1">
                <a:solidFill>
                  <a:schemeClr val="tx1"/>
                </a:solidFill>
                <a:latin typeface="Times New Roman" panose="02020603050405020304" pitchFamily="18" charset="0"/>
                <a:cs typeface="Times New Roman" panose="02020603050405020304" pitchFamily="18" charset="0"/>
              </a:rPr>
              <a:t>пгт</a:t>
            </a:r>
            <a:r>
              <a:rPr lang="ru-RU" sz="900" b="1" dirty="0">
                <a:solidFill>
                  <a:schemeClr val="tx1"/>
                </a:solidFill>
                <a:latin typeface="Times New Roman" panose="02020603050405020304" pitchFamily="18" charset="0"/>
                <a:cs typeface="Times New Roman" panose="02020603050405020304" pitchFamily="18" charset="0"/>
              </a:rPr>
              <a:t>. </a:t>
            </a:r>
            <a:r>
              <a:rPr lang="ru-RU" sz="900" b="1" dirty="0" err="1" smtClean="0">
                <a:solidFill>
                  <a:schemeClr val="tx1"/>
                </a:solidFill>
                <a:latin typeface="Times New Roman" panose="02020603050405020304" pitchFamily="18" charset="0"/>
                <a:cs typeface="Times New Roman" panose="02020603050405020304" pitchFamily="18" charset="0"/>
              </a:rPr>
              <a:t>Излучинск</a:t>
            </a:r>
            <a:r>
              <a:rPr lang="ru-RU" sz="900" b="1" dirty="0">
                <a:solidFill>
                  <a:schemeClr val="tx1"/>
                </a:solidFill>
                <a:latin typeface="Times New Roman" panose="02020603050405020304" pitchFamily="18" charset="0"/>
                <a:cs typeface="Times New Roman" panose="02020603050405020304" pitchFamily="18" charset="0"/>
              </a:rPr>
              <a:t>.</a:t>
            </a: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памяти о россиянах, исполнявших служебный долг </a:t>
            </a:r>
            <a:r>
              <a:rPr lang="ru-RU" sz="900" b="1" dirty="0" smtClean="0">
                <a:solidFill>
                  <a:schemeClr val="tx1"/>
                </a:solidFill>
                <a:latin typeface="Times New Roman" panose="02020603050405020304" pitchFamily="18" charset="0"/>
                <a:cs typeface="Times New Roman" panose="02020603050405020304" pitchFamily="18" charset="0"/>
              </a:rPr>
              <a:t>за </a:t>
            </a:r>
            <a:r>
              <a:rPr lang="ru-RU" sz="900" b="1" dirty="0">
                <a:solidFill>
                  <a:schemeClr val="tx1"/>
                </a:solidFill>
                <a:latin typeface="Times New Roman" panose="02020603050405020304" pitchFamily="18" charset="0"/>
                <a:cs typeface="Times New Roman" panose="02020603050405020304" pitchFamily="18" charset="0"/>
              </a:rPr>
              <a:t>пределами Отечества, также к празднованию 35-летия окончания вывода советских войск из Афганистана:</a:t>
            </a: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посвященная Дню памяти о россиянах, исполнявших служебный долг за пределами Отечества, а также празднованию 35-летия окончания вывода советских войск из Афганистана. Адресное поздравление участников СВО и членов их семей на дому. Чествование участников торжественного мероприятия в РМАУ МКДК «</a:t>
            </a:r>
            <a:r>
              <a:rPr lang="ru-RU" sz="900" dirty="0" err="1">
                <a:solidFill>
                  <a:schemeClr val="tx1"/>
                </a:solidFill>
                <a:latin typeface="Times New Roman" panose="02020603050405020304" pitchFamily="18" charset="0"/>
                <a:cs typeface="Times New Roman" panose="02020603050405020304" pitchFamily="18" charset="0"/>
              </a:rPr>
              <a:t>Арлекино</a:t>
            </a:r>
            <a:r>
              <a:rPr lang="ru-RU" sz="900"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День защитника Отечества:</a:t>
            </a: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посвященная Дню защитника Отечества. Адресное поздравление участников СВО и членов их семей на дому</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Международный женский день:</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Праздничная концертная программа, посвященная Международному женскому дню (</a:t>
            </a:r>
            <a:r>
              <a:rPr lang="ru-RU" sz="900" dirty="0" err="1">
                <a:solidFill>
                  <a:schemeClr val="tx1"/>
                </a:solidFill>
                <a:latin typeface="Times New Roman" panose="02020603050405020304" pitchFamily="18" charset="0"/>
                <a:cs typeface="Times New Roman" panose="02020603050405020304" pitchFamily="18" charset="0"/>
              </a:rPr>
              <a:t>пгт</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Излучинск</a:t>
            </a:r>
            <a:r>
              <a:rPr lang="ru-RU" sz="900" dirty="0">
                <a:solidFill>
                  <a:schemeClr val="tx1"/>
                </a:solidFill>
                <a:latin typeface="Times New Roman" panose="02020603050405020304" pitchFamily="18" charset="0"/>
                <a:cs typeface="Times New Roman" panose="02020603050405020304" pitchFamily="18" charset="0"/>
              </a:rPr>
              <a:t>). Концертная программа «Музыка весны» Развлекательная программа «Весенние цветы»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Трансляция фильма «Девчата»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 Адресное поздравление ветеранов Великой отечественной войны, жен и матерей военных, участвующих в специальной военной операции в рамках Всероссийской акция #</a:t>
            </a:r>
            <a:r>
              <a:rPr lang="ru-RU" sz="900" dirty="0" err="1">
                <a:solidFill>
                  <a:schemeClr val="tx1"/>
                </a:solidFill>
                <a:latin typeface="Times New Roman" panose="02020603050405020304" pitchFamily="18" charset="0"/>
                <a:cs typeface="Times New Roman" panose="02020603050405020304" pitchFamily="18" charset="0"/>
              </a:rPr>
              <a:t>ВамЛюбимые</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Народное гуляние «Масленица»:</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Праздничная программа (песни, конкурсы, викторины, хороводы). Проведение спортивных состязаний. Работа детских игровых площадок.</a:t>
            </a:r>
          </a:p>
          <a:p>
            <a:pPr algn="just"/>
            <a:r>
              <a:rPr lang="ru-RU" sz="900" b="1" dirty="0">
                <a:solidFill>
                  <a:schemeClr val="tx1"/>
                </a:solidFill>
                <a:latin typeface="Times New Roman" panose="02020603050405020304" pitchFamily="18" charset="0"/>
                <a:cs typeface="Times New Roman" panose="02020603050405020304" pitchFamily="18" charset="0"/>
              </a:rPr>
              <a:t>День единых действий:</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Мероприятия, посвященные Дню единых действий в память о жертвах преступлений против советского народа, совершенных нацистами и их пособниками в годы Великой Отечественной Войны.</a:t>
            </a:r>
          </a:p>
          <a:p>
            <a:endParaRPr lang="ru-RU" sz="9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flipV="1">
            <a:off x="950912" y="80041"/>
            <a:ext cx="7797552" cy="45719"/>
          </a:xfrm>
        </p:spPr>
        <p:txBody>
          <a:bodyPr>
            <a:noAutofit/>
          </a:bodyPr>
          <a:lstStyle/>
          <a:p>
            <a:pPr eaLnBrk="1" fontAlgn="auto" hangingPunct="1">
              <a:spcAft>
                <a:spcPts val="0"/>
              </a:spcAft>
              <a:defRPr/>
            </a:pPr>
            <a:endParaRPr lang="ru-RU" sz="2400" dirty="0">
              <a:solidFill>
                <a:srgbClr val="9933FF"/>
              </a:solidFill>
              <a:latin typeface="Times New Roman" panose="02020603050405020304" pitchFamily="18" charset="0"/>
              <a:cs typeface="Times New Roman" panose="02020603050405020304" pitchFamily="18" charset="0"/>
            </a:endParaRPr>
          </a:p>
        </p:txBody>
      </p:sp>
      <p:sp>
        <p:nvSpPr>
          <p:cNvPr id="2" name="Скругленный прямоугольник 1"/>
          <p:cNvSpPr/>
          <p:nvPr/>
        </p:nvSpPr>
        <p:spPr>
          <a:xfrm>
            <a:off x="179512" y="980728"/>
            <a:ext cx="8712968" cy="5184576"/>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900" b="1" dirty="0" smtClean="0">
                <a:solidFill>
                  <a:schemeClr val="tx1"/>
                </a:solidFill>
                <a:latin typeface="Times New Roman" panose="02020603050405020304" pitchFamily="18" charset="0"/>
                <a:cs typeface="Times New Roman" panose="02020603050405020304" pitchFamily="18" charset="0"/>
              </a:rPr>
              <a:t>Фестиваль трудовых коллективов.</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Весны и Труда:</a:t>
            </a:r>
            <a:endParaRPr lang="ru-RU" sz="900" dirty="0" smtClean="0">
              <a:solidFill>
                <a:schemeClr val="tx1"/>
              </a:solidFill>
              <a:latin typeface="Times New Roman" panose="02020603050405020304" pitchFamily="18" charset="0"/>
              <a:cs typeface="Times New Roman" panose="02020603050405020304" pitchFamily="18" charset="0"/>
            </a:endParaRPr>
          </a:p>
          <a:p>
            <a:pPr algn="just"/>
            <a:r>
              <a:rPr lang="ru-RU" sz="900" dirty="0" smtClean="0">
                <a:solidFill>
                  <a:schemeClr val="tx1"/>
                </a:solidFill>
                <a:latin typeface="Times New Roman" panose="02020603050405020304" pitchFamily="18" charset="0"/>
                <a:cs typeface="Times New Roman" panose="02020603050405020304" pitchFamily="18" charset="0"/>
              </a:rPr>
              <a:t>Турнир по настольному теннису. Торжественное собрание. Концертная программа «Здравствуй, славный Первомай!». Мастер класс «Весенний букет». Трансляция художественного фильма. Украшения фасадов зданий рамках акции «Окна Победы». Праздничная программа «Мир, Труд, Май» (д. </a:t>
            </a:r>
            <a:r>
              <a:rPr lang="ru-RU" sz="900" dirty="0" err="1" smtClean="0">
                <a:solidFill>
                  <a:schemeClr val="tx1"/>
                </a:solidFill>
                <a:latin typeface="Times New Roman" panose="02020603050405020304" pitchFamily="18" charset="0"/>
                <a:cs typeface="Times New Roman" panose="02020603050405020304" pitchFamily="18" charset="0"/>
              </a:rPr>
              <a:t>Пасол</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Победы:</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Торжественная церемония возложения цветов к мемориалам памяти. Проведение всероссийских акций («Георгиевская ленточка», «Читаем детям о войне», «Адресные поздравления», «Бессмертный полк онлайн», «Мирные окна», «Свеча Победы!»); районных акций («Памятные мероприятия», «Полевая кухня», «Концертные программы», «Кинопоказы»); поселковых акций (Благодарственный молебен в честь Великой Победы, «Вахта памяти», выставка творческих работ «Победный май», выставочная экспозиция «Памятные даты военной истории России»). Адресные поздравления ветеранов Великой Отечественной войны в формате «Фронтовая бригада». Показ документального фильма «Общая победа» в рамках окружной </a:t>
            </a:r>
            <a:r>
              <a:rPr lang="ru-RU" sz="900" dirty="0" err="1">
                <a:solidFill>
                  <a:schemeClr val="tx1"/>
                </a:solidFill>
                <a:latin typeface="Times New Roman" panose="02020603050405020304" pitchFamily="18" charset="0"/>
                <a:cs typeface="Times New Roman" panose="02020603050405020304" pitchFamily="18" charset="0"/>
              </a:rPr>
              <a:t>киноакции</a:t>
            </a:r>
            <a:r>
              <a:rPr lang="ru-RU" sz="900" dirty="0">
                <a:solidFill>
                  <a:schemeClr val="tx1"/>
                </a:solidFill>
                <a:latin typeface="Times New Roman" panose="02020603050405020304" pitchFamily="18" charset="0"/>
                <a:cs typeface="Times New Roman" panose="02020603050405020304" pitchFamily="18" charset="0"/>
              </a:rPr>
              <a:t> «Киноленты, обожженные войной».</a:t>
            </a:r>
          </a:p>
          <a:p>
            <a:pPr algn="just"/>
            <a:r>
              <a:rPr lang="ru-RU" sz="900" b="1" dirty="0">
                <a:solidFill>
                  <a:schemeClr val="tx1"/>
                </a:solidFill>
                <a:latin typeface="Times New Roman" panose="02020603050405020304" pitchFamily="18" charset="0"/>
                <a:cs typeface="Times New Roman" panose="02020603050405020304" pitchFamily="18" charset="0"/>
              </a:rPr>
              <a:t>День защиты детей:</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Интерактивная программа «Охотники за впечатлениями</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Веселые конкурсы, заводные танцы, игры со зрителями, </a:t>
            </a:r>
            <a:r>
              <a:rPr lang="ru-RU" sz="900" dirty="0" err="1">
                <a:solidFill>
                  <a:schemeClr val="tx1"/>
                </a:solidFill>
                <a:latin typeface="Times New Roman" panose="02020603050405020304" pitchFamily="18" charset="0"/>
                <a:cs typeface="Times New Roman" panose="02020603050405020304" pitchFamily="18" charset="0"/>
              </a:rPr>
              <a:t>аквагрим</a:t>
            </a:r>
            <a:r>
              <a:rPr lang="ru-RU" sz="900" dirty="0">
                <a:solidFill>
                  <a:schemeClr val="tx1"/>
                </a:solidFill>
                <a:latin typeface="Times New Roman" panose="02020603050405020304" pitchFamily="18" charset="0"/>
                <a:cs typeface="Times New Roman" panose="02020603050405020304" pitchFamily="18" charset="0"/>
              </a:rPr>
              <a:t>, фотозона. </a:t>
            </a:r>
            <a:r>
              <a:rPr lang="ru-RU" sz="900" dirty="0" err="1">
                <a:solidFill>
                  <a:schemeClr val="tx1"/>
                </a:solidFill>
                <a:latin typeface="Times New Roman" panose="02020603050405020304" pitchFamily="18" charset="0"/>
                <a:cs typeface="Times New Roman" panose="02020603050405020304" pitchFamily="18" charset="0"/>
              </a:rPr>
              <a:t>Конкурсно</a:t>
            </a:r>
            <a:r>
              <a:rPr lang="ru-RU" sz="900" dirty="0">
                <a:solidFill>
                  <a:schemeClr val="tx1"/>
                </a:solidFill>
                <a:latin typeface="Times New Roman" panose="02020603050405020304" pitchFamily="18" charset="0"/>
                <a:cs typeface="Times New Roman" panose="02020603050405020304" pitchFamily="18" charset="0"/>
              </a:rPr>
              <a:t> - игровая программа «Любимые герои» Развлекательная программа «</a:t>
            </a:r>
            <a:r>
              <a:rPr lang="ru-RU" sz="900" dirty="0" smtClean="0">
                <a:solidFill>
                  <a:schemeClr val="tx1"/>
                </a:solidFill>
                <a:latin typeface="Times New Roman" panose="02020603050405020304" pitchFamily="18" charset="0"/>
                <a:cs typeface="Times New Roman" panose="02020603050405020304" pitchFamily="18" charset="0"/>
              </a:rPr>
              <a:t>Детства </a:t>
            </a:r>
            <a:r>
              <a:rPr lang="ru-RU" sz="900" dirty="0">
                <a:solidFill>
                  <a:schemeClr val="tx1"/>
                </a:solidFill>
                <a:latin typeface="Times New Roman" panose="02020603050405020304" pitchFamily="18" charset="0"/>
                <a:cs typeface="Times New Roman" panose="02020603050405020304" pitchFamily="18" charset="0"/>
              </a:rPr>
              <a:t>яркая планета» ко Дню защиты детей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России и 96-я годовщина со дня образования </a:t>
            </a:r>
            <a:r>
              <a:rPr lang="ru-RU" sz="900" b="1" dirty="0" err="1">
                <a:solidFill>
                  <a:schemeClr val="tx1"/>
                </a:solidFill>
                <a:latin typeface="Times New Roman" panose="02020603050405020304" pitchFamily="18" charset="0"/>
                <a:cs typeface="Times New Roman" panose="02020603050405020304" pitchFamily="18" charset="0"/>
              </a:rPr>
              <a:t>Нижневартовского</a:t>
            </a:r>
            <a:r>
              <a:rPr lang="ru-RU" sz="900" b="1" dirty="0">
                <a:solidFill>
                  <a:schemeClr val="tx1"/>
                </a:solidFill>
                <a:latin typeface="Times New Roman" panose="02020603050405020304" pitchFamily="18" charset="0"/>
                <a:cs typeface="Times New Roman" panose="02020603050405020304" pitchFamily="18" charset="0"/>
              </a:rPr>
              <a:t> района.</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b="1" dirty="0">
                <a:solidFill>
                  <a:schemeClr val="tx1"/>
                </a:solidFill>
                <a:latin typeface="Times New Roman" panose="02020603050405020304" pitchFamily="18" charset="0"/>
                <a:cs typeface="Times New Roman" panose="02020603050405020304" pitchFamily="18" charset="0"/>
              </a:rPr>
              <a:t>День памяти и скорби: </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Всероссийская  акция «Свеча памяти». Международная акция «Огненные картины войны». Участие во Всероссийской акции «Красная гвоздика». Торжественная церемония возложения цветов к мемориалам памяти. Всероссийская минута молчания. Вручение продуктовых наборов ветеранам Великой Отечественной войны 1941–1945 годов. Тематическая программа «Тот первый день войны и первый шаг к победе» (с. </a:t>
            </a:r>
            <a:r>
              <a:rPr lang="ru-RU" sz="900" dirty="0" err="1">
                <a:solidFill>
                  <a:schemeClr val="tx1"/>
                </a:solidFill>
                <a:latin typeface="Times New Roman" panose="02020603050405020304" pitchFamily="18" charset="0"/>
                <a:cs typeface="Times New Roman" panose="02020603050405020304" pitchFamily="18" charset="0"/>
              </a:rPr>
              <a:t>Большетархово</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молодежи: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Молодежный </a:t>
            </a:r>
            <a:r>
              <a:rPr lang="ru-RU" sz="900" dirty="0" err="1">
                <a:solidFill>
                  <a:schemeClr val="tx1"/>
                </a:solidFill>
                <a:latin typeface="Times New Roman" panose="02020603050405020304" pitchFamily="18" charset="0"/>
                <a:cs typeface="Times New Roman" panose="02020603050405020304" pitchFamily="18" charset="0"/>
              </a:rPr>
              <a:t>квест</a:t>
            </a:r>
            <a:r>
              <a:rPr lang="ru-RU" sz="900" dirty="0">
                <a:solidFill>
                  <a:schemeClr val="tx1"/>
                </a:solidFill>
                <a:latin typeface="Times New Roman" panose="02020603050405020304" pitchFamily="18" charset="0"/>
                <a:cs typeface="Times New Roman" panose="02020603050405020304" pitchFamily="18" charset="0"/>
              </a:rPr>
              <a:t> «Территория молодости». Праздничное мероприятие «Объединяя Россию</a:t>
            </a:r>
            <a:r>
              <a:rPr lang="ru-RU" sz="900" dirty="0" smtClean="0">
                <a:solidFill>
                  <a:schemeClr val="tx1"/>
                </a:solidFill>
                <a:latin typeface="Times New Roman" panose="02020603050405020304" pitchFamily="18" charset="0"/>
                <a:cs typeface="Times New Roman" panose="02020603050405020304" pitchFamily="18" charset="0"/>
              </a:rPr>
              <a:t>».</a:t>
            </a:r>
          </a:p>
          <a:p>
            <a:pPr algn="just"/>
            <a:r>
              <a:rPr lang="ru-RU" sz="900" b="1" dirty="0">
                <a:solidFill>
                  <a:schemeClr val="tx1"/>
                </a:solidFill>
                <a:latin typeface="Times New Roman" panose="02020603050405020304" pitchFamily="18" charset="0"/>
                <a:cs typeface="Times New Roman" panose="02020603050405020304" pitchFamily="18" charset="0"/>
              </a:rPr>
              <a:t>День семьи, любви и верности: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Мероприятие, посвященное Дню семьи, любви и верности «Легенда о Петре и </a:t>
            </a:r>
            <a:r>
              <a:rPr lang="ru-RU" sz="900" dirty="0" err="1">
                <a:solidFill>
                  <a:schemeClr val="tx1"/>
                </a:solidFill>
                <a:latin typeface="Times New Roman" panose="02020603050405020304" pitchFamily="18" charset="0"/>
                <a:cs typeface="Times New Roman" panose="02020603050405020304" pitchFamily="18" charset="0"/>
              </a:rPr>
              <a:t>Февронии</a:t>
            </a:r>
            <a:r>
              <a:rPr lang="ru-RU" sz="900" dirty="0">
                <a:solidFill>
                  <a:schemeClr val="tx1"/>
                </a:solidFill>
                <a:latin typeface="Times New Roman" panose="02020603050405020304" pitchFamily="18" charset="0"/>
                <a:cs typeface="Times New Roman" panose="02020603050405020304" pitchFamily="18" charset="0"/>
              </a:rPr>
              <a:t>».</a:t>
            </a:r>
          </a:p>
          <a:p>
            <a:pPr algn="just"/>
            <a:r>
              <a:rPr lang="ru-RU" sz="900" dirty="0">
                <a:solidFill>
                  <a:schemeClr val="tx1"/>
                </a:solidFill>
                <a:latin typeface="Times New Roman" panose="02020603050405020304" pitchFamily="18" charset="0"/>
                <a:cs typeface="Times New Roman" panose="02020603050405020304" pitchFamily="18" charset="0"/>
              </a:rPr>
              <a:t>Познавательно-игровой час «Живет в веках любовь и верность». Викторина «День семьи, любви и верности». Фольклорно-обрядовый праздник Ивана Купалы «Купальские забавы». Акция «Счастье быть вместе». Встреча иерея храма в честь Николая Мир </a:t>
            </a:r>
            <a:r>
              <a:rPr lang="ru-RU" sz="900" dirty="0" err="1">
                <a:solidFill>
                  <a:schemeClr val="tx1"/>
                </a:solidFill>
                <a:latin typeface="Times New Roman" panose="02020603050405020304" pitchFamily="18" charset="0"/>
                <a:cs typeface="Times New Roman" panose="02020603050405020304" pitchFamily="18" charset="0"/>
              </a:rPr>
              <a:t>Ликийских</a:t>
            </a:r>
            <a:r>
              <a:rPr lang="ru-RU" sz="900" dirty="0">
                <a:solidFill>
                  <a:schemeClr val="tx1"/>
                </a:solidFill>
                <a:latin typeface="Times New Roman" panose="02020603050405020304" pitchFamily="18" charset="0"/>
                <a:cs typeface="Times New Roman" panose="02020603050405020304" pitchFamily="18" charset="0"/>
              </a:rPr>
              <a:t> Чудотворца с семьями-юбилярами. Праздничный концерт-чествование семей-юбиляров, посвященный Дню семьи, любви и верности. Мероприятие, посвященное Дню семьи, любви и верности с участием волонтеров г. Нижневартовска «Алые паруса». Мероприятие «Я дарю тебе ромашку», «Семья-это значит мы вместе». Мастер-класс «Ромашка-символ Дня семьи, любви и верности», «Моя семья». Волонтерская акция «Ромашка», в рамках Всероссийской уличной акции #</a:t>
            </a:r>
            <a:r>
              <a:rPr lang="ru-RU" sz="900" dirty="0" err="1">
                <a:solidFill>
                  <a:schemeClr val="tx1"/>
                </a:solidFill>
                <a:latin typeface="Times New Roman" panose="02020603050405020304" pitchFamily="18" charset="0"/>
                <a:cs typeface="Times New Roman" panose="02020603050405020304" pitchFamily="18" charset="0"/>
              </a:rPr>
              <a:t>ДарюТепло</a:t>
            </a:r>
            <a:r>
              <a:rPr lang="ru-RU" sz="900" dirty="0">
                <a:solidFill>
                  <a:schemeClr val="tx1"/>
                </a:solidFill>
                <a:latin typeface="Times New Roman" panose="02020603050405020304" pitchFamily="18" charset="0"/>
                <a:cs typeface="Times New Roman" panose="02020603050405020304" pitchFamily="18" charset="0"/>
              </a:rPr>
              <a:t>. Массовая акция #«Символ семьи». Показ кинофильма приуроченного ко Дню семьи, любви и верности «</a:t>
            </a:r>
            <a:r>
              <a:rPr lang="ru-RU" sz="900" dirty="0" err="1">
                <a:solidFill>
                  <a:schemeClr val="tx1"/>
                </a:solidFill>
                <a:latin typeface="Times New Roman" panose="02020603050405020304" pitchFamily="18" charset="0"/>
                <a:cs typeface="Times New Roman" panose="02020603050405020304" pitchFamily="18" charset="0"/>
              </a:rPr>
              <a:t>Крамер</a:t>
            </a:r>
            <a:r>
              <a:rPr lang="ru-RU" sz="900" dirty="0">
                <a:solidFill>
                  <a:schemeClr val="tx1"/>
                </a:solidFill>
                <a:latin typeface="Times New Roman" panose="02020603050405020304" pitchFamily="18" charset="0"/>
                <a:cs typeface="Times New Roman" panose="02020603050405020304" pitchFamily="18" charset="0"/>
              </a:rPr>
              <a:t> против </a:t>
            </a:r>
            <a:r>
              <a:rPr lang="ru-RU" sz="900" dirty="0" err="1">
                <a:solidFill>
                  <a:schemeClr val="tx1"/>
                </a:solidFill>
                <a:latin typeface="Times New Roman" panose="02020603050405020304" pitchFamily="18" charset="0"/>
                <a:cs typeface="Times New Roman" panose="02020603050405020304" pitchFamily="18" charset="0"/>
              </a:rPr>
              <a:t>Крамера</a:t>
            </a:r>
            <a:r>
              <a:rPr lang="ru-RU" sz="900" dirty="0">
                <a:solidFill>
                  <a:schemeClr val="tx1"/>
                </a:solidFill>
                <a:latin typeface="Times New Roman" panose="02020603050405020304" pitchFamily="18" charset="0"/>
                <a:cs typeface="Times New Roman" panose="02020603050405020304" pitchFamily="18" charset="0"/>
              </a:rPr>
              <a:t>», драма, 1979 г., Акция «Дарите ромашки любимым». Мастер-класс «Ромашка». Акции: «Вечная любовь», «Великолепная пятерка».</a:t>
            </a:r>
          </a:p>
          <a:p>
            <a:pPr algn="just"/>
            <a:r>
              <a:rPr lang="ru-RU" sz="900" b="1" dirty="0">
                <a:solidFill>
                  <a:schemeClr val="tx1"/>
                </a:solidFill>
                <a:latin typeface="Times New Roman" panose="02020603050405020304" pitchFamily="18" charset="0"/>
                <a:cs typeface="Times New Roman" panose="02020603050405020304" pitchFamily="18" charset="0"/>
              </a:rPr>
              <a:t>День Государственного флага Российской Федерации:</a:t>
            </a:r>
            <a:endParaRPr lang="ru-RU" sz="900" dirty="0">
              <a:solidFill>
                <a:schemeClr val="tx1"/>
              </a:solidFill>
              <a:latin typeface="Times New Roman" panose="02020603050405020304" pitchFamily="18" charset="0"/>
              <a:cs typeface="Times New Roman" panose="02020603050405020304" pitchFamily="18" charset="0"/>
            </a:endParaRPr>
          </a:p>
          <a:p>
            <a:pPr algn="just"/>
            <a:r>
              <a:rPr lang="ru-RU" sz="900" dirty="0">
                <a:solidFill>
                  <a:schemeClr val="tx1"/>
                </a:solidFill>
                <a:latin typeface="Times New Roman" panose="02020603050405020304" pitchFamily="18" charset="0"/>
                <a:cs typeface="Times New Roman" panose="02020603050405020304" pitchFamily="18" charset="0"/>
              </a:rPr>
              <a:t>Выставка детских рисунков «Флаг России». Акция «Окна России». Акция «Один флаг-одна страна». Онлайн-конкурс детских рисунков на тему: «Флаг России», «Государственная символика». Дидактические игры: «Собери флаг», «Найди флаг РФ» и т.д</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Общепоселковый субботник в рамках акции  «Символ чистоты». Размещение поста о проведении акции «Статус-Гражданин России». Оформление окон учреждений культуры с последующим размещением фотографий в </a:t>
            </a:r>
            <a:r>
              <a:rPr lang="ru-RU" sz="900" dirty="0" err="1">
                <a:solidFill>
                  <a:schemeClr val="tx1"/>
                </a:solidFill>
                <a:latin typeface="Times New Roman" panose="02020603050405020304" pitchFamily="18" charset="0"/>
                <a:cs typeface="Times New Roman" panose="02020603050405020304" pitchFamily="18" charset="0"/>
              </a:rPr>
              <a:t>соц.сетях</a:t>
            </a:r>
            <a:r>
              <a:rPr lang="ru-RU" sz="900" dirty="0">
                <a:solidFill>
                  <a:schemeClr val="tx1"/>
                </a:solidFill>
                <a:latin typeface="Times New Roman" panose="02020603050405020304" pitchFamily="18" charset="0"/>
                <a:cs typeface="Times New Roman" panose="02020603050405020304" pitchFamily="18" charset="0"/>
              </a:rPr>
              <a:t> с </a:t>
            </a:r>
            <a:r>
              <a:rPr lang="ru-RU" sz="900" dirty="0" err="1">
                <a:solidFill>
                  <a:schemeClr val="tx1"/>
                </a:solidFill>
                <a:latin typeface="Times New Roman" panose="02020603050405020304" pitchFamily="18" charset="0"/>
                <a:cs typeface="Times New Roman" panose="02020603050405020304" pitchFamily="18" charset="0"/>
              </a:rPr>
              <a:t>хештегами</a:t>
            </a:r>
            <a:r>
              <a:rPr lang="ru-RU" sz="900" dirty="0">
                <a:solidFill>
                  <a:schemeClr val="tx1"/>
                </a:solidFill>
                <a:latin typeface="Times New Roman" panose="02020603050405020304" pitchFamily="18" charset="0"/>
                <a:cs typeface="Times New Roman" panose="02020603050405020304" pitchFamily="18" charset="0"/>
              </a:rPr>
              <a:t> #Окна России #Цвета Родины. Тематическая беседа с презентацией «Три цвета-одна страна». Акция «Флаг России» распространение лент </a:t>
            </a:r>
            <a:r>
              <a:rPr lang="ru-RU" sz="900" dirty="0" err="1">
                <a:solidFill>
                  <a:schemeClr val="tx1"/>
                </a:solidFill>
                <a:latin typeface="Times New Roman" panose="02020603050405020304" pitchFamily="18" charset="0"/>
                <a:cs typeface="Times New Roman" panose="02020603050405020304" pitchFamily="18" charset="0"/>
              </a:rPr>
              <a:t>триколор</a:t>
            </a:r>
            <a:r>
              <a:rPr lang="ru-RU" sz="900" dirty="0">
                <a:solidFill>
                  <a:schemeClr val="tx1"/>
                </a:solidFill>
                <a:latin typeface="Times New Roman" panose="02020603050405020304" pitchFamily="18" charset="0"/>
                <a:cs typeface="Times New Roman" panose="02020603050405020304" pitchFamily="18" charset="0"/>
              </a:rPr>
              <a:t>. Акция # Флаг единства-массовый автопробег с флагами России. Историческая страничка «Флаг гордо реет над Россией!».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с флагами России. Онлайн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РДДМ «Движение первых». </a:t>
            </a:r>
            <a:r>
              <a:rPr lang="ru-RU" sz="900" dirty="0" err="1">
                <a:solidFill>
                  <a:schemeClr val="tx1"/>
                </a:solidFill>
                <a:latin typeface="Times New Roman" panose="02020603050405020304" pitchFamily="18" charset="0"/>
                <a:cs typeface="Times New Roman" panose="02020603050405020304" pitchFamily="18" charset="0"/>
              </a:rPr>
              <a:t>Флешмоб</a:t>
            </a:r>
            <a:r>
              <a:rPr lang="ru-RU" sz="900" dirty="0">
                <a:solidFill>
                  <a:schemeClr val="tx1"/>
                </a:solidFill>
                <a:latin typeface="Times New Roman" panose="02020603050405020304" pitchFamily="18" charset="0"/>
                <a:cs typeface="Times New Roman" panose="02020603050405020304" pitchFamily="18" charset="0"/>
              </a:rPr>
              <a:t> с флагом России с участием волонтеров. Выставка на тему: «Мой район-моя Россия!», «Государственная символика</a:t>
            </a:r>
            <a:r>
              <a:rPr lang="ru-RU" sz="900"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023965"/>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Объект 3"/>
          <p:cNvSpPr>
            <a:spLocks noGrp="1"/>
          </p:cNvSpPr>
          <p:nvPr>
            <p:ph idx="1"/>
          </p:nvPr>
        </p:nvSpPr>
        <p:spPr>
          <a:xfrm>
            <a:off x="457200" y="908720"/>
            <a:ext cx="8229600" cy="5328592"/>
          </a:xfrm>
          <a:prstGeom prst="roundRect">
            <a:avLst/>
          </a:prstGeom>
          <a:solidFill>
            <a:srgbClr val="FFFFFF"/>
          </a:solidFill>
          <a:effectLst>
            <a:outerShdw blurRad="50800" dist="50800" dir="5400000" algn="ctr" rotWithShape="0">
              <a:srgbClr val="9900FF"/>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buNone/>
            </a:pPr>
            <a:r>
              <a:rPr lang="ru-RU" sz="900" dirty="0">
                <a:solidFill>
                  <a:schemeClr val="tx1"/>
                </a:solidFill>
                <a:latin typeface="Times New Roman" panose="02020603050405020304" pitchFamily="18" charset="0"/>
                <a:cs typeface="Times New Roman" panose="02020603050405020304" pitchFamily="18" charset="0"/>
              </a:rPr>
              <a:t>Концертная программа «Три цвета Российской славы», посвященная Дню государственного флага Российской Федерации. Информационный калейдоскоп «В символах России-история страны». Викторина «Душа моя-Россия» 22 августа День флага. Патриотический час «Равнение на флаг» спортивные игры по пионерболу. Викторина «Мой флаг-моя история». Размещение в группах учреждений культуры в социальной сети В Контакте роликов с поздравлениями на национальном языке. Размещение с </a:t>
            </a:r>
            <a:r>
              <a:rPr lang="ru-RU" sz="900" dirty="0" err="1">
                <a:solidFill>
                  <a:schemeClr val="tx1"/>
                </a:solidFill>
                <a:latin typeface="Times New Roman" panose="02020603050405020304" pitchFamily="18" charset="0"/>
                <a:cs typeface="Times New Roman" panose="02020603050405020304" pitchFamily="18" charset="0"/>
              </a:rPr>
              <a:t>хештегами</a:t>
            </a:r>
            <a:r>
              <a:rPr lang="ru-RU" sz="900" dirty="0">
                <a:solidFill>
                  <a:schemeClr val="tx1"/>
                </a:solidFill>
                <a:latin typeface="Times New Roman" panose="02020603050405020304" pitchFamily="18" charset="0"/>
                <a:cs typeface="Times New Roman" panose="02020603050405020304" pitchFamily="18" charset="0"/>
              </a:rPr>
              <a:t> #Цвета Родины, #</a:t>
            </a:r>
            <a:r>
              <a:rPr lang="ru-RU" sz="900" dirty="0" err="1">
                <a:solidFill>
                  <a:schemeClr val="tx1"/>
                </a:solidFill>
                <a:latin typeface="Times New Roman" panose="02020603050405020304" pitchFamily="18" charset="0"/>
                <a:cs typeface="Times New Roman" panose="02020603050405020304" pitchFamily="18" charset="0"/>
              </a:rPr>
              <a:t>Росмолодежь</a:t>
            </a:r>
            <a:r>
              <a:rPr lang="ru-RU" sz="900" dirty="0">
                <a:solidFill>
                  <a:schemeClr val="tx1"/>
                </a:solidFill>
                <a:latin typeface="Times New Roman" panose="02020603050405020304" pitchFamily="18" charset="0"/>
                <a:cs typeface="Times New Roman" panose="02020603050405020304" pitchFamily="18" charset="0"/>
              </a:rPr>
              <a:t>, #</a:t>
            </a:r>
            <a:r>
              <a:rPr lang="ru-RU" sz="900" dirty="0" err="1">
                <a:solidFill>
                  <a:schemeClr val="tx1"/>
                </a:solidFill>
                <a:latin typeface="Times New Roman" panose="02020603050405020304" pitchFamily="18" charset="0"/>
                <a:cs typeface="Times New Roman" panose="02020603050405020304" pitchFamily="18" charset="0"/>
              </a:rPr>
              <a:t>Росмолодежь</a:t>
            </a:r>
            <a:r>
              <a:rPr lang="ru-RU" sz="900" dirty="0">
                <a:solidFill>
                  <a:schemeClr val="tx1"/>
                </a:solidFill>
                <a:latin typeface="Times New Roman" panose="02020603050405020304" pitchFamily="18" charset="0"/>
                <a:cs typeface="Times New Roman" panose="02020603050405020304" pitchFamily="18" charset="0"/>
              </a:rPr>
              <a:t>¬_добро. Познавательно-развлекательное мероприятие «День российского флага» Викторина «Знаешь ли ты символику России» Конкурс рисунков «Моя Родина-Россия». Мероприятие патриотической направленности «</a:t>
            </a:r>
            <a:r>
              <a:rPr lang="ru-RU" sz="900" dirty="0" err="1">
                <a:solidFill>
                  <a:schemeClr val="tx1"/>
                </a:solidFill>
                <a:latin typeface="Times New Roman" panose="02020603050405020304" pitchFamily="18" charset="0"/>
                <a:cs typeface="Times New Roman" panose="02020603050405020304" pitchFamily="18" charset="0"/>
              </a:rPr>
              <a:t>Триколор</a:t>
            </a:r>
            <a:r>
              <a:rPr lang="ru-RU" sz="900" dirty="0">
                <a:solidFill>
                  <a:schemeClr val="tx1"/>
                </a:solidFill>
                <a:latin typeface="Times New Roman" panose="02020603050405020304" pitchFamily="18" charset="0"/>
                <a:cs typeface="Times New Roman" panose="02020603050405020304" pitchFamily="18" charset="0"/>
              </a:rPr>
              <a:t>», посвященное Дню государственного флага России.</a:t>
            </a:r>
          </a:p>
          <a:p>
            <a:pPr marL="0" indent="0" algn="just">
              <a:buNone/>
            </a:pPr>
            <a:r>
              <a:rPr lang="ru-RU" sz="900" b="1" dirty="0" smtClean="0">
                <a:solidFill>
                  <a:schemeClr val="tx1"/>
                </a:solidFill>
                <a:latin typeface="Times New Roman" panose="02020603050405020304" pitchFamily="18" charset="0"/>
                <a:cs typeface="Times New Roman" panose="02020603050405020304" pitchFamily="18" charset="0"/>
              </a:rPr>
              <a:t>Дню </a:t>
            </a:r>
            <a:r>
              <a:rPr lang="ru-RU" sz="900" b="1" dirty="0">
                <a:solidFill>
                  <a:schemeClr val="tx1"/>
                </a:solidFill>
                <a:latin typeface="Times New Roman" panose="02020603050405020304" pitchFamily="18" charset="0"/>
                <a:cs typeface="Times New Roman" panose="02020603050405020304" pitchFamily="18" charset="0"/>
              </a:rPr>
              <a:t>знаний</a:t>
            </a:r>
            <a:r>
              <a:rPr lang="ru-RU" sz="900" b="1"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ru-RU" sz="900" dirty="0" smtClean="0">
                <a:solidFill>
                  <a:schemeClr val="tx1"/>
                </a:solidFill>
                <a:latin typeface="Times New Roman" panose="02020603050405020304" pitchFamily="18" charset="0"/>
                <a:cs typeface="Times New Roman" panose="02020603050405020304" pitchFamily="18" charset="0"/>
              </a:rPr>
              <a:t>«День </a:t>
            </a:r>
            <a:r>
              <a:rPr lang="ru-RU" sz="900" dirty="0">
                <a:solidFill>
                  <a:schemeClr val="tx1"/>
                </a:solidFill>
                <a:latin typeface="Times New Roman" panose="02020603050405020304" pitchFamily="18" charset="0"/>
                <a:cs typeface="Times New Roman" panose="02020603050405020304" pitchFamily="18" charset="0"/>
              </a:rPr>
              <a:t>открытых дверей» для учащихся образовательных учреждений и жителей поселка. Торжественные линейки, уроки знаний, уроки Дружбы, уроки Мира, посвященные началу нового учебного года. Участие в торжественных линейках, посвященных началу учебного года. Образовательная деятельность с воспитанниками: беседы, показ презентаций ко Дню знаний. Художественный фильм «Летучий корабль» приуроченный ко Дню </a:t>
            </a:r>
            <a:r>
              <a:rPr lang="ru-RU" sz="900" dirty="0" smtClean="0">
                <a:solidFill>
                  <a:schemeClr val="tx1"/>
                </a:solidFill>
                <a:latin typeface="Times New Roman" panose="02020603050405020304" pitchFamily="18" charset="0"/>
                <a:cs typeface="Times New Roman" panose="02020603050405020304" pitchFamily="18" charset="0"/>
              </a:rPr>
              <a:t>знаний.</a:t>
            </a:r>
          </a:p>
          <a:p>
            <a:pPr marL="0" indent="0" algn="just">
              <a:buNone/>
            </a:pPr>
            <a:r>
              <a:rPr lang="ru-RU" sz="900" b="1" dirty="0" smtClean="0">
                <a:solidFill>
                  <a:schemeClr val="tx1"/>
                </a:solidFill>
                <a:latin typeface="Times New Roman" panose="02020603050405020304" pitchFamily="18" charset="0"/>
                <a:cs typeface="Times New Roman" panose="02020603050405020304" pitchFamily="18" charset="0"/>
              </a:rPr>
              <a:t>День </a:t>
            </a:r>
            <a:r>
              <a:rPr lang="ru-RU" sz="900" b="1" dirty="0">
                <a:solidFill>
                  <a:schemeClr val="tx1"/>
                </a:solidFill>
                <a:latin typeface="Times New Roman" panose="02020603050405020304" pitchFamily="18" charset="0"/>
                <a:cs typeface="Times New Roman" panose="02020603050405020304" pitchFamily="18" charset="0"/>
              </a:rPr>
              <a:t>солидарности в борьбе с терроризмом:</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sz="900" dirty="0">
                <a:solidFill>
                  <a:schemeClr val="tx1"/>
                </a:solidFill>
                <a:latin typeface="Times New Roman" panose="02020603050405020304" pitchFamily="18" charset="0"/>
                <a:cs typeface="Times New Roman" panose="02020603050405020304" pitchFamily="18" charset="0"/>
              </a:rPr>
              <a:t>Всероссийские акции «Капля жизни», «Свеча памяти». Проведение бесед, тематических классных часов, «Уроков мужества», выставок, презентаций, конкурсов рисунков, мастер-классов, трансляция видеороликов, размещение информационных стендов,  раздача памяток. Панихида по погибшим в результате терактов. Акция памяти «Беслан навсегда». Час солидарности «Терроризм – угроза обществу». Районная волонтерская акция «Миру – мир». Беседа с воспитанниками посвященная Дню солидарности в борьбе с терроризмом Товарищеская встреча по мини-футболу, между командами МАУ ДО «СШ  НВР»- ДЮФК «САМОТЛОР». Информационная программа «Беслан – моя  боль и скорбь». Кинопоказ «Золотая бронза». Информационная беседа «Осторожно, беседа». Час памяти «Трагедия не должна повториться». Информационная программа «Беслан. Не забыть </a:t>
            </a:r>
            <a:r>
              <a:rPr lang="ru-RU" sz="900" dirty="0" smtClean="0">
                <a:solidFill>
                  <a:schemeClr val="tx1"/>
                </a:solidFill>
                <a:latin typeface="Times New Roman" panose="02020603050405020304" pitchFamily="18" charset="0"/>
                <a:cs typeface="Times New Roman" panose="02020603050405020304" pitchFamily="18" charset="0"/>
              </a:rPr>
              <a:t>никогда»</a:t>
            </a:r>
          </a:p>
          <a:p>
            <a:pPr marL="0" indent="0" algn="just">
              <a:buNone/>
            </a:pPr>
            <a:r>
              <a:rPr lang="ru-RU" sz="900" b="1" dirty="0" smtClean="0">
                <a:solidFill>
                  <a:schemeClr val="tx1"/>
                </a:solidFill>
                <a:latin typeface="Times New Roman" panose="02020603050405020304" pitchFamily="18" charset="0"/>
                <a:cs typeface="Times New Roman" panose="02020603050405020304" pitchFamily="18" charset="0"/>
              </a:rPr>
              <a:t>Выставка-продажа </a:t>
            </a:r>
            <a:r>
              <a:rPr lang="ru-RU" sz="900" b="1" dirty="0">
                <a:solidFill>
                  <a:schemeClr val="tx1"/>
                </a:solidFill>
                <a:latin typeface="Times New Roman" panose="02020603050405020304" pitchFamily="18" charset="0"/>
                <a:cs typeface="Times New Roman" panose="02020603050405020304" pitchFamily="18" charset="0"/>
              </a:rPr>
              <a:t>«Золотая осень – 2024:</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sz="900" dirty="0">
                <a:solidFill>
                  <a:schemeClr val="tx1"/>
                </a:solidFill>
                <a:latin typeface="Times New Roman" panose="02020603050405020304" pitchFamily="18" charset="0"/>
                <a:cs typeface="Times New Roman" panose="02020603050405020304" pitchFamily="18" charset="0"/>
              </a:rPr>
              <a:t>Работа выездной торговли местных товаропроизводителей, а так же садоводов, дачников, любителей огородов и т.д. Обеспечение звукового технического сопровождения во время проведения выставки-продажи «Золотая осень – 2024».</a:t>
            </a:r>
          </a:p>
          <a:p>
            <a:pPr marL="0" indent="0" algn="just">
              <a:buNone/>
            </a:pPr>
            <a:r>
              <a:rPr lang="ru-RU" sz="900" b="1" dirty="0">
                <a:solidFill>
                  <a:schemeClr val="tx1"/>
                </a:solidFill>
                <a:latin typeface="Times New Roman" panose="02020603050405020304" pitchFamily="18" charset="0"/>
                <a:cs typeface="Times New Roman" panose="02020603050405020304" pitchFamily="18" charset="0"/>
              </a:rPr>
              <a:t>Всероссийский день бега «Кросс Нации – 2024»:</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sz="900" dirty="0">
                <a:solidFill>
                  <a:schemeClr val="tx1"/>
                </a:solidFill>
                <a:latin typeface="Times New Roman" panose="02020603050405020304" pitchFamily="18" charset="0"/>
                <a:cs typeface="Times New Roman" panose="02020603050405020304" pitchFamily="18" charset="0"/>
              </a:rPr>
              <a:t>Регистрация участников, заполнение карточек участника, выдача нагрудных номеров. Торжественное открытие физкультурного </a:t>
            </a:r>
            <a:r>
              <a:rPr lang="ru-RU" sz="900" dirty="0" err="1" smtClean="0">
                <a:solidFill>
                  <a:schemeClr val="tx1"/>
                </a:solidFill>
                <a:latin typeface="Times New Roman" panose="02020603050405020304" pitchFamily="18" charset="0"/>
                <a:cs typeface="Times New Roman" panose="02020603050405020304" pitchFamily="18" charset="0"/>
              </a:rPr>
              <a:t>мероприятия«Всероссийский</a:t>
            </a:r>
            <a:r>
              <a:rPr lang="ru-RU" sz="900" dirty="0" smtClean="0">
                <a:solidFill>
                  <a:schemeClr val="tx1"/>
                </a:solidFill>
                <a:latin typeface="Times New Roman" panose="02020603050405020304" pitchFamily="18" charset="0"/>
                <a:cs typeface="Times New Roman" panose="02020603050405020304" pitchFamily="18" charset="0"/>
              </a:rPr>
              <a:t> </a:t>
            </a:r>
            <a:r>
              <a:rPr lang="ru-RU" sz="900" dirty="0">
                <a:solidFill>
                  <a:schemeClr val="tx1"/>
                </a:solidFill>
                <a:latin typeface="Times New Roman" panose="02020603050405020304" pitchFamily="18" charset="0"/>
                <a:cs typeface="Times New Roman" panose="02020603050405020304" pitchFamily="18" charset="0"/>
              </a:rPr>
              <a:t>день бега «Кросс Нации – 2024». Работа тематических площадок: Игровая программа "Сто затей для детей", конкурс рисунков на асфальте "Я люблю спорт". Массовый забег. Легкоатлетические забеги. Семейный забег. Индивидуальные забеги по категориям. Торжественное закрытие физкультурного мероприятия, церемония  награждения победителей и призеров физкультурного мероприятия</a:t>
            </a:r>
          </a:p>
          <a:p>
            <a:pPr marL="0" indent="0" algn="just">
              <a:buNone/>
            </a:pPr>
            <a:r>
              <a:rPr lang="ru-RU" sz="900" b="1" dirty="0">
                <a:solidFill>
                  <a:schemeClr val="tx1"/>
                </a:solidFill>
                <a:latin typeface="Times New Roman" panose="02020603050405020304" pitchFamily="18" charset="0"/>
                <a:cs typeface="Times New Roman" panose="02020603050405020304" pitchFamily="18" charset="0"/>
              </a:rPr>
              <a:t>День воссоединения Донецкой и Луганской народных республик, Херсонской и Запорожской областей с Российской Федерацией:</a:t>
            </a:r>
            <a:endParaRPr lang="ru-RU" sz="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sz="900" dirty="0">
                <a:solidFill>
                  <a:schemeClr val="tx1"/>
                </a:solidFill>
                <a:latin typeface="Times New Roman" panose="02020603050405020304" pitchFamily="18" charset="0"/>
                <a:cs typeface="Times New Roman" panose="02020603050405020304" pitchFamily="18" charset="0"/>
              </a:rPr>
              <a:t>Программа «Одна страна! Одна Россия!» (викторина о новых территориях, беседа- экскурсия о земляках- героях СВО). Выставка «Достигаем вместе» и Фотовыставка, посвященная Дню воссоединения Донбасса и </a:t>
            </a:r>
            <a:r>
              <a:rPr lang="ru-RU" sz="900" dirty="0" err="1">
                <a:solidFill>
                  <a:schemeClr val="tx1"/>
                </a:solidFill>
                <a:latin typeface="Times New Roman" panose="02020603050405020304" pitchFamily="18" charset="0"/>
                <a:cs typeface="Times New Roman" panose="02020603050405020304" pitchFamily="18" charset="0"/>
              </a:rPr>
              <a:t>Новороссии</a:t>
            </a:r>
            <a:r>
              <a:rPr lang="ru-RU" sz="900" dirty="0">
                <a:solidFill>
                  <a:schemeClr val="tx1"/>
                </a:solidFill>
                <a:latin typeface="Times New Roman" panose="02020603050405020304" pitchFamily="18" charset="0"/>
                <a:cs typeface="Times New Roman" panose="02020603050405020304" pitchFamily="18" charset="0"/>
              </a:rPr>
              <a:t> с Россией. Акция «В кругу </a:t>
            </a:r>
            <a:r>
              <a:rPr lang="ru-RU" sz="900" dirty="0" err="1">
                <a:solidFill>
                  <a:schemeClr val="tx1"/>
                </a:solidFill>
                <a:latin typeface="Times New Roman" panose="02020603050405020304" pitchFamily="18" charset="0"/>
                <a:cs typeface="Times New Roman" panose="02020603050405020304" pitchFamily="18" charset="0"/>
              </a:rPr>
              <a:t>сVоих</a:t>
            </a:r>
            <a:r>
              <a:rPr lang="ru-RU" sz="900" dirty="0">
                <a:solidFill>
                  <a:schemeClr val="tx1"/>
                </a:solidFill>
                <a:latin typeface="Times New Roman" panose="02020603050405020304" pitchFamily="18" charset="0"/>
                <a:cs typeface="Times New Roman" panose="02020603050405020304" pitchFamily="18" charset="0"/>
              </a:rPr>
              <a:t>». Сбор и передача тематически оформленной гуманитарной помощи подшефным регионам «Достигаем вместе». Тематические фотовыставки. Викторина «Что вы знаете о новых регионах России?», «День воссоединения». Хоровое исполнение песни «С чего начинается Родина». Праздничные концертные программы с участием творческих коллективов и отдельных исполнителей учреждений культуры». Кинопоказы патриотических фильмов «Доброволец». Акция «Это все - Россия!» (раздача листовок «</a:t>
            </a:r>
            <a:r>
              <a:rPr lang="ru-RU" sz="900" dirty="0" err="1">
                <a:solidFill>
                  <a:schemeClr val="tx1"/>
                </a:solidFill>
                <a:latin typeface="Times New Roman" panose="02020603050405020304" pitchFamily="18" charset="0"/>
                <a:cs typeface="Times New Roman" panose="02020603050405020304" pitchFamily="18" charset="0"/>
              </a:rPr>
              <a:t>Новороссия</a:t>
            </a:r>
            <a:r>
              <a:rPr lang="ru-RU" sz="900" dirty="0">
                <a:solidFill>
                  <a:schemeClr val="tx1"/>
                </a:solidFill>
                <a:latin typeface="Times New Roman" panose="02020603050405020304" pitchFamily="18" charset="0"/>
                <a:cs typeface="Times New Roman" panose="02020603050405020304" pitchFamily="18" charset="0"/>
              </a:rPr>
              <a:t>. Исторические земли России» и </a:t>
            </a:r>
            <a:r>
              <a:rPr lang="ru-RU" sz="900" dirty="0" err="1">
                <a:solidFill>
                  <a:schemeClr val="tx1"/>
                </a:solidFill>
                <a:latin typeface="Times New Roman" panose="02020603050405020304" pitchFamily="18" charset="0"/>
                <a:cs typeface="Times New Roman" panose="02020603050405020304" pitchFamily="18" charset="0"/>
              </a:rPr>
              <a:t>триколора</a:t>
            </a:r>
            <a:r>
              <a:rPr lang="ru-RU" sz="900" dirty="0">
                <a:solidFill>
                  <a:schemeClr val="tx1"/>
                </a:solidFill>
                <a:latin typeface="Times New Roman" panose="02020603050405020304" pitchFamily="18" charset="0"/>
                <a:cs typeface="Times New Roman" panose="02020603050405020304" pitchFamily="18" charset="0"/>
              </a:rPr>
              <a:t>). Информационные карточки: «Новые территории России: факты и достопримечательности». Участие в массовой акции #Россия. Праздничный концерт: «Одна семья-одна страна - одна Россия» с участием творческих коллективов РМАУ «МКДК «</a:t>
            </a:r>
            <a:r>
              <a:rPr lang="ru-RU" sz="900" dirty="0" err="1">
                <a:solidFill>
                  <a:schemeClr val="tx1"/>
                </a:solidFill>
                <a:latin typeface="Times New Roman" panose="02020603050405020304" pitchFamily="18" charset="0"/>
                <a:cs typeface="Times New Roman" panose="02020603050405020304" pitchFamily="18" charset="0"/>
              </a:rPr>
              <a:t>Арлекино</a:t>
            </a:r>
            <a:r>
              <a:rPr lang="ru-RU" sz="9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4953093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2402119"/>
            <a:ext cx="8352928" cy="1015663"/>
          </a:xfrm>
          <a:prstGeom prst="rect">
            <a:avLst/>
          </a:prstGeom>
          <a:noFill/>
        </p:spPr>
        <p:txBody>
          <a:bodyPr>
            <a:spAutoFit/>
          </a:bodyPr>
          <a:lstStyle/>
          <a:p>
            <a:pPr algn="ctr" fontAlgn="auto">
              <a:spcBef>
                <a:spcPts val="0"/>
              </a:spcBef>
              <a:spcAft>
                <a:spcPts val="0"/>
              </a:spcAft>
              <a:defRPr/>
            </a:pPr>
            <a:r>
              <a:rPr lang="ru-RU" sz="6000" b="1" dirty="0">
                <a:ln w="10541" cmpd="sng">
                  <a:solidFill>
                    <a:schemeClr val="accent1">
                      <a:shade val="88000"/>
                      <a:satMod val="110000"/>
                    </a:schemeClr>
                  </a:solidFill>
                  <a:prstDash val="solid"/>
                </a:ln>
                <a:solidFill>
                  <a:srgbClr val="FF0000"/>
                </a:solidFill>
                <a:latin typeface="Times New Roman" pitchFamily="18" charset="0"/>
                <a:cs typeface="Times New Roman" pitchFamily="18" charset="0"/>
              </a:rPr>
              <a:t>Спасибо за внимание!</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трелка вправо 4"/>
          <p:cNvSpPr/>
          <p:nvPr/>
        </p:nvSpPr>
        <p:spPr>
          <a:xfrm>
            <a:off x="805880" y="1396746"/>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defRPr/>
            </a:pPr>
            <a:r>
              <a:rPr lang="ru-RU" sz="4800" b="1" dirty="0" smtClean="0">
                <a:ln w="50800"/>
                <a:solidFill>
                  <a:schemeClr val="tx1"/>
                </a:solidFill>
              </a:rPr>
              <a:t>271 712,4</a:t>
            </a:r>
            <a:endParaRPr lang="ru-RU" sz="4800" b="1" dirty="0">
              <a:ln w="50800"/>
              <a:solidFill>
                <a:schemeClr val="tx1"/>
              </a:solidFill>
            </a:endParaRPr>
          </a:p>
        </p:txBody>
      </p:sp>
      <p:sp>
        <p:nvSpPr>
          <p:cNvPr id="6" name="Стрелка вправо 5"/>
          <p:cNvSpPr/>
          <p:nvPr/>
        </p:nvSpPr>
        <p:spPr>
          <a:xfrm>
            <a:off x="827584" y="3068960"/>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pPr>
            <a:r>
              <a:rPr lang="ru-RU" sz="4800" b="1" dirty="0" smtClean="0">
                <a:ln w="50800"/>
                <a:solidFill>
                  <a:schemeClr val="tx1"/>
                </a:solidFill>
              </a:rPr>
              <a:t>280 062,4 </a:t>
            </a:r>
            <a:endParaRPr lang="ru-RU" sz="4800" b="1" dirty="0">
              <a:ln w="50800"/>
              <a:solidFill>
                <a:schemeClr val="tx1"/>
              </a:solidFill>
            </a:endParaRPr>
          </a:p>
        </p:txBody>
      </p:sp>
      <p:sp>
        <p:nvSpPr>
          <p:cNvPr id="7" name="Стрелка вправо 6"/>
          <p:cNvSpPr/>
          <p:nvPr/>
        </p:nvSpPr>
        <p:spPr>
          <a:xfrm>
            <a:off x="805880" y="4742777"/>
            <a:ext cx="4536504" cy="1584176"/>
          </a:xfrm>
          <a:prstGeom prst="rightArrow">
            <a:avLst/>
          </a:prstGeom>
          <a:gradFill>
            <a:gsLst>
              <a:gs pos="0">
                <a:srgbClr val="00B0F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nchor="ctr">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pPr>
            <a:r>
              <a:rPr lang="ru-RU" sz="4800" b="1" dirty="0" smtClean="0">
                <a:ln w="50800"/>
                <a:solidFill>
                  <a:schemeClr val="tx1"/>
                </a:solidFill>
              </a:rPr>
              <a:t>8 350,0</a:t>
            </a:r>
            <a:endParaRPr lang="ru-RU" sz="4800" b="1" dirty="0">
              <a:ln w="50800"/>
              <a:solidFill>
                <a:schemeClr val="tx1"/>
              </a:solidFill>
            </a:endParaRPr>
          </a:p>
        </p:txBody>
      </p:sp>
      <p:sp>
        <p:nvSpPr>
          <p:cNvPr id="8" name="TextBox 7"/>
          <p:cNvSpPr txBox="1"/>
          <p:nvPr/>
        </p:nvSpPr>
        <p:spPr>
          <a:xfrm>
            <a:off x="5675873" y="1874648"/>
            <a:ext cx="3288615"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p>
            <a:pPr algn="ctr" fontAlgn="auto">
              <a:spcBef>
                <a:spcPts val="0"/>
              </a:spcBef>
              <a:spcAft>
                <a:spcPts val="0"/>
              </a:spcAft>
              <a:defRPr/>
            </a:pPr>
            <a:r>
              <a:rPr lang="ru-RU" sz="4400" b="1" dirty="0">
                <a:solidFill>
                  <a:schemeClr val="bg1"/>
                </a:solidFill>
              </a:rPr>
              <a:t>Доходы</a:t>
            </a:r>
          </a:p>
        </p:txBody>
      </p:sp>
      <p:sp>
        <p:nvSpPr>
          <p:cNvPr id="9" name="TextBox 8"/>
          <p:cNvSpPr txBox="1"/>
          <p:nvPr/>
        </p:nvSpPr>
        <p:spPr>
          <a:xfrm>
            <a:off x="5675873" y="3445549"/>
            <a:ext cx="3288615"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defPPr>
              <a:defRPr lang="ru-RU"/>
            </a:defPPr>
            <a:lvl1pPr algn="ctr" fontAlgn="auto">
              <a:spcBef>
                <a:spcPts val="0"/>
              </a:spcBef>
              <a:spcAft>
                <a:spcPts val="0"/>
              </a:spcAft>
              <a:defRPr sz="4400" b="1">
                <a:solidFill>
                  <a:schemeClr val="bg1"/>
                </a:solidFill>
              </a:defRPr>
            </a:lvl1pPr>
          </a:lstStyle>
          <a:p>
            <a:r>
              <a:rPr lang="ru-RU" dirty="0"/>
              <a:t>Расходы</a:t>
            </a:r>
          </a:p>
        </p:txBody>
      </p:sp>
      <p:sp>
        <p:nvSpPr>
          <p:cNvPr id="10" name="TextBox 9"/>
          <p:cNvSpPr txBox="1"/>
          <p:nvPr/>
        </p:nvSpPr>
        <p:spPr>
          <a:xfrm>
            <a:off x="5675874" y="5119365"/>
            <a:ext cx="3288614" cy="769441"/>
          </a:xfrm>
          <a:prstGeom prst="rect">
            <a:avLst/>
          </a:prstGeom>
          <a:gradFill>
            <a:gsLst>
              <a:gs pos="0">
                <a:srgbClr val="9933FF"/>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a:spAutoFit/>
          </a:bodyPr>
          <a:lstStyle>
            <a:defPPr>
              <a:defRPr lang="ru-RU"/>
            </a:defPPr>
            <a:lvl1pPr algn="ctr" fontAlgn="auto">
              <a:spcBef>
                <a:spcPts val="0"/>
              </a:spcBef>
              <a:spcAft>
                <a:spcPts val="0"/>
              </a:spcAft>
              <a:defRPr sz="4400" b="1">
                <a:solidFill>
                  <a:schemeClr val="bg1"/>
                </a:solidFill>
              </a:defRPr>
            </a:lvl1pPr>
          </a:lstStyle>
          <a:p>
            <a:r>
              <a:rPr lang="ru-RU" dirty="0" smtClean="0"/>
              <a:t>Дефицит</a:t>
            </a:r>
            <a:endParaRPr lang="ru-RU" dirty="0"/>
          </a:p>
        </p:txBody>
      </p:sp>
      <p:sp>
        <p:nvSpPr>
          <p:cNvPr id="3" name="TextBox 2"/>
          <p:cNvSpPr txBox="1"/>
          <p:nvPr/>
        </p:nvSpPr>
        <p:spPr>
          <a:xfrm>
            <a:off x="1043608" y="116632"/>
            <a:ext cx="7920880" cy="954107"/>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Исполнение бюджета поселения </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9 месяцев</a:t>
            </a:r>
            <a:r>
              <a:rPr lang="ru-RU" sz="2800" b="1" dirty="0" smtClean="0">
                <a:ln w="10541" cmpd="sng">
                  <a:solidFill>
                    <a:srgbClr val="4F81BD">
                      <a:shade val="88000"/>
                      <a:satMod val="110000"/>
                    </a:srgbClr>
                  </a:solidFill>
                  <a:prstDash val="solid"/>
                </a:ln>
                <a:solidFill>
                  <a:srgbClr val="9933FF"/>
                </a:solidFill>
                <a:latin typeface="Times New Roman" panose="02020603050405020304" pitchFamily="18" charset="0"/>
                <a:ea typeface="+mj-ea"/>
                <a:cs typeface="+mj-cs"/>
              </a:rPr>
              <a:t>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2024 года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endParaRPr lang="ru-RU"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5"/>
          <p:cNvGraphicFramePr>
            <a:graphicFrameLocks/>
          </p:cNvGraphicFramePr>
          <p:nvPr>
            <p:extLst>
              <p:ext uri="{D42A27DB-BD31-4B8C-83A1-F6EECF244321}">
                <p14:modId xmlns:p14="http://schemas.microsoft.com/office/powerpoint/2010/main" val="4005476241"/>
              </p:ext>
            </p:extLst>
          </p:nvPr>
        </p:nvGraphicFramePr>
        <p:xfrm>
          <a:off x="350838" y="1438275"/>
          <a:ext cx="8616950" cy="462756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47344" y="98629"/>
            <a:ext cx="7920880" cy="954107"/>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Структура доходов бюджета поселения </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9 месяцев 20</a:t>
            </a:r>
            <a:r>
              <a:rPr lang="en-US"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2</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4 года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p>
        </p:txBody>
      </p:sp>
      <p:graphicFrame>
        <p:nvGraphicFramePr>
          <p:cNvPr id="6" name="Диаграмма 5"/>
          <p:cNvGraphicFramePr>
            <a:graphicFrameLocks/>
          </p:cNvGraphicFramePr>
          <p:nvPr>
            <p:extLst>
              <p:ext uri="{D42A27DB-BD31-4B8C-83A1-F6EECF244321}">
                <p14:modId xmlns:p14="http://schemas.microsoft.com/office/powerpoint/2010/main" val="3645142813"/>
              </p:ext>
            </p:extLst>
          </p:nvPr>
        </p:nvGraphicFramePr>
        <p:xfrm>
          <a:off x="1187624" y="1196752"/>
          <a:ext cx="6748318" cy="47375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Диаграмма 8"/>
          <p:cNvGraphicFramePr>
            <a:graphicFrameLocks/>
          </p:cNvGraphicFramePr>
          <p:nvPr>
            <p:extLst>
              <p:ext uri="{D42A27DB-BD31-4B8C-83A1-F6EECF244321}">
                <p14:modId xmlns:p14="http://schemas.microsoft.com/office/powerpoint/2010/main" val="1912330048"/>
              </p:ext>
            </p:extLst>
          </p:nvPr>
        </p:nvGraphicFramePr>
        <p:xfrm>
          <a:off x="683568" y="1438275"/>
          <a:ext cx="7632848" cy="49430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Диаграмма 6"/>
          <p:cNvGraphicFramePr>
            <a:graphicFrameLocks/>
          </p:cNvGraphicFramePr>
          <p:nvPr>
            <p:extLst>
              <p:ext uri="{D42A27DB-BD31-4B8C-83A1-F6EECF244321}">
                <p14:modId xmlns:p14="http://schemas.microsoft.com/office/powerpoint/2010/main" val="2962926415"/>
              </p:ext>
            </p:extLst>
          </p:nvPr>
        </p:nvGraphicFramePr>
        <p:xfrm>
          <a:off x="1047344" y="1294259"/>
          <a:ext cx="6888598" cy="477157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Диаграмма 7"/>
          <p:cNvGraphicFramePr>
            <a:graphicFrameLocks/>
          </p:cNvGraphicFramePr>
          <p:nvPr>
            <p:extLst>
              <p:ext uri="{D42A27DB-BD31-4B8C-83A1-F6EECF244321}">
                <p14:modId xmlns:p14="http://schemas.microsoft.com/office/powerpoint/2010/main" val="1861383078"/>
              </p:ext>
            </p:extLst>
          </p:nvPr>
        </p:nvGraphicFramePr>
        <p:xfrm>
          <a:off x="827584" y="1438275"/>
          <a:ext cx="7629112" cy="472507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914400" y="18864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налоговых поступлений в бюджет поселения за </a:t>
            </a:r>
            <a:r>
              <a:rPr lang="ru-RU" dirty="0" smtClean="0">
                <a:solidFill>
                  <a:srgbClr val="9933FF"/>
                </a:solidFill>
                <a:latin typeface="Times New Roman" panose="02020603050405020304" pitchFamily="18" charset="0"/>
                <a:ea typeface="+mn-ea"/>
                <a:cs typeface="+mn-cs"/>
              </a:rPr>
              <a:t>9 месяцев 2024 года </a:t>
            </a:r>
            <a:r>
              <a:rPr lang="ru-RU" dirty="0">
                <a:solidFill>
                  <a:srgbClr val="9933FF"/>
                </a:solidFill>
                <a:latin typeface="Times New Roman" panose="02020603050405020304" pitchFamily="18" charset="0"/>
                <a:ea typeface="+mn-ea"/>
                <a:cs typeface="+mn-cs"/>
              </a:rPr>
              <a:t>(тыс. руб.) </a:t>
            </a:r>
          </a:p>
        </p:txBody>
      </p:sp>
      <p:graphicFrame>
        <p:nvGraphicFramePr>
          <p:cNvPr id="6" name="Таблица 5"/>
          <p:cNvGraphicFramePr>
            <a:graphicFrameLocks noGrp="1"/>
          </p:cNvGraphicFramePr>
          <p:nvPr>
            <p:extLst>
              <p:ext uri="{D42A27DB-BD31-4B8C-83A1-F6EECF244321}">
                <p14:modId xmlns:p14="http://schemas.microsoft.com/office/powerpoint/2010/main" val="3528816947"/>
              </p:ext>
            </p:extLst>
          </p:nvPr>
        </p:nvGraphicFramePr>
        <p:xfrm>
          <a:off x="611559" y="1412778"/>
          <a:ext cx="8136905" cy="4680515"/>
        </p:xfrm>
        <a:graphic>
          <a:graphicData uri="http://schemas.openxmlformats.org/drawingml/2006/table">
            <a:tbl>
              <a:tblPr firstRow="1" bandRow="1">
                <a:tableStyleId>{5C22544A-7EE6-4342-B048-85BDC9FD1C3A}</a:tableStyleId>
              </a:tblPr>
              <a:tblGrid>
                <a:gridCol w="5182787">
                  <a:extLst>
                    <a:ext uri="{9D8B030D-6E8A-4147-A177-3AD203B41FA5}">
                      <a16:colId xmlns:a16="http://schemas.microsoft.com/office/drawing/2014/main" val="1147125068"/>
                    </a:ext>
                  </a:extLst>
                </a:gridCol>
                <a:gridCol w="1441950">
                  <a:extLst>
                    <a:ext uri="{9D8B030D-6E8A-4147-A177-3AD203B41FA5}">
                      <a16:colId xmlns:a16="http://schemas.microsoft.com/office/drawing/2014/main" val="2403936227"/>
                    </a:ext>
                  </a:extLst>
                </a:gridCol>
                <a:gridCol w="1512168">
                  <a:extLst>
                    <a:ext uri="{9D8B030D-6E8A-4147-A177-3AD203B41FA5}">
                      <a16:colId xmlns:a16="http://schemas.microsoft.com/office/drawing/2014/main" val="4188889013"/>
                    </a:ext>
                  </a:extLst>
                </a:gridCol>
              </a:tblGrid>
              <a:tr h="668645">
                <a:tc>
                  <a:txBody>
                    <a:bodyPr/>
                    <a:lstStyle/>
                    <a:p>
                      <a:r>
                        <a:rPr lang="ru-RU" dirty="0" smtClean="0">
                          <a:latin typeface="Times New Roman" panose="02020603050405020304" pitchFamily="18" charset="0"/>
                          <a:cs typeface="Times New Roman" panose="02020603050405020304" pitchFamily="18" charset="0"/>
                        </a:rPr>
                        <a:t>Налоговые доходы</a:t>
                      </a:r>
                      <a:endParaRPr lang="ru-RU" dirty="0">
                        <a:latin typeface="Times New Roman" panose="02020603050405020304" pitchFamily="18" charset="0"/>
                        <a:cs typeface="Times New Roman" panose="02020603050405020304" pitchFamily="18" charset="0"/>
                      </a:endParaRPr>
                    </a:p>
                  </a:txBody>
                  <a:tcPr anchor="ctr"/>
                </a:tc>
                <a:tc>
                  <a:txBody>
                    <a:bodyPr/>
                    <a:lstStyle/>
                    <a:p>
                      <a:pPr algn="ctr"/>
                      <a:r>
                        <a:rPr lang="ru-RU" dirty="0" smtClean="0">
                          <a:latin typeface="Times New Roman" panose="02020603050405020304" pitchFamily="18" charset="0"/>
                          <a:cs typeface="Times New Roman" panose="02020603050405020304" pitchFamily="18" charset="0"/>
                        </a:rPr>
                        <a:t>2023 год</a:t>
                      </a:r>
                      <a:endParaRPr lang="ru-RU" dirty="0">
                        <a:latin typeface="Times New Roman" panose="02020603050405020304" pitchFamily="18" charset="0"/>
                        <a:cs typeface="Times New Roman" panose="02020603050405020304" pitchFamily="18" charset="0"/>
                      </a:endParaRPr>
                    </a:p>
                  </a:txBody>
                  <a:tcPr anchor="ctr"/>
                </a:tc>
                <a:tc>
                  <a:txBody>
                    <a:bodyPr/>
                    <a:lstStyle/>
                    <a:p>
                      <a:pPr algn="ctr"/>
                      <a:r>
                        <a:rPr lang="ru-RU" dirty="0" smtClean="0">
                          <a:latin typeface="Times New Roman" panose="02020603050405020304" pitchFamily="18" charset="0"/>
                          <a:cs typeface="Times New Roman" panose="02020603050405020304" pitchFamily="18" charset="0"/>
                        </a:rPr>
                        <a:t>2024 год</a:t>
                      </a:r>
                      <a:endParaRPr lang="ru-RU"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04017926"/>
                  </a:ext>
                </a:extLst>
              </a:tr>
              <a:tr h="668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Налог на доходы физических лиц</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44 340,9</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51 877,5</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589448905"/>
                  </a:ext>
                </a:extLst>
              </a:tr>
              <a:tr h="668645">
                <a:tc>
                  <a:txBody>
                    <a:bodyPr/>
                    <a:lstStyle/>
                    <a:p>
                      <a:pPr algn="l"/>
                      <a:r>
                        <a:rPr lang="ru-RU" sz="1800" b="1" dirty="0" smtClean="0">
                          <a:latin typeface="Times New Roman" panose="02020603050405020304" pitchFamily="18" charset="0"/>
                          <a:cs typeface="Times New Roman" panose="02020603050405020304" pitchFamily="18" charset="0"/>
                        </a:rPr>
                        <a:t>Доходы от уплаты акцизов</a:t>
                      </a:r>
                      <a:endParaRPr lang="ru-RU" sz="1800"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3 310,5</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3 421,9</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11416695"/>
                  </a:ext>
                </a:extLst>
              </a:tr>
              <a:tr h="668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Единый</a:t>
                      </a:r>
                      <a:r>
                        <a:rPr lang="ru-RU" sz="18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сельскохозяйственный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212,6</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400,9</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357519390"/>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Налог на имущество физических лиц</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2 286,5</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5 123,7</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55492948"/>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Транспортный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658,0</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706,5</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35632607"/>
                  </a:ext>
                </a:extLst>
              </a:tr>
              <a:tr h="66864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800" b="1" dirty="0" smtClean="0">
                          <a:ln w="0"/>
                          <a:solidFill>
                            <a:schemeClr val="tx1"/>
                          </a:solidFill>
                          <a:latin typeface="Times New Roman" panose="02020603050405020304" pitchFamily="18" charset="0"/>
                          <a:cs typeface="Times New Roman" panose="02020603050405020304" pitchFamily="18" charset="0"/>
                        </a:rPr>
                        <a:t>Земельный налог</a:t>
                      </a: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12 042,8</a:t>
                      </a:r>
                      <a:endParaRPr lang="ru-RU" b="1" dirty="0">
                        <a:latin typeface="Times New Roman" panose="02020603050405020304" pitchFamily="18" charset="0"/>
                        <a:cs typeface="Times New Roman" panose="02020603050405020304" pitchFamily="18" charset="0"/>
                      </a:endParaRPr>
                    </a:p>
                  </a:txBody>
                  <a:tcPr anchor="ctr"/>
                </a:tc>
                <a:tc>
                  <a:txBody>
                    <a:bodyPr/>
                    <a:lstStyle/>
                    <a:p>
                      <a:pPr algn="ctr"/>
                      <a:r>
                        <a:rPr lang="ru-RU" b="1" dirty="0" smtClean="0">
                          <a:latin typeface="Times New Roman" panose="02020603050405020304" pitchFamily="18" charset="0"/>
                          <a:cs typeface="Times New Roman" panose="02020603050405020304" pitchFamily="18" charset="0"/>
                        </a:rPr>
                        <a:t>11 350,1</a:t>
                      </a:r>
                      <a:endParaRPr lang="ru-RU"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189360077"/>
                  </a:ext>
                </a:extLst>
              </a:tr>
            </a:tbl>
          </a:graphicData>
        </a:graphic>
      </p:graphicFrame>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021904" y="188640"/>
            <a:ext cx="8122096" cy="397760"/>
          </a:xfrm>
        </p:spPr>
        <p:txBody>
          <a:bodyPr>
            <a:noAutofit/>
          </a:bodyPr>
          <a:lstStyle/>
          <a:p>
            <a:pPr eaLnBrk="1" fontAlgn="auto" hangingPunct="1">
              <a:spcAft>
                <a:spcPts val="0"/>
              </a:spcAft>
              <a:defRPr/>
            </a:pPr>
            <a:r>
              <a:rPr lang="ru-RU" sz="2400" dirty="0">
                <a:solidFill>
                  <a:srgbClr val="9933FF"/>
                </a:solidFill>
                <a:latin typeface="Times New Roman" panose="02020603050405020304" pitchFamily="18" charset="0"/>
                <a:ea typeface="+mn-ea"/>
                <a:cs typeface="+mn-cs"/>
              </a:rPr>
              <a:t>Структура неналоговых поступлений в бюджет поселения за </a:t>
            </a:r>
            <a:r>
              <a:rPr lang="ru-RU" sz="2400" dirty="0" smtClean="0">
                <a:solidFill>
                  <a:srgbClr val="9933FF"/>
                </a:solidFill>
                <a:latin typeface="Times New Roman" panose="02020603050405020304" pitchFamily="18" charset="0"/>
                <a:ea typeface="+mn-ea"/>
                <a:cs typeface="+mn-cs"/>
              </a:rPr>
              <a:t>9 месяцев 20</a:t>
            </a:r>
            <a:r>
              <a:rPr lang="en-US" sz="2400" dirty="0" smtClean="0">
                <a:solidFill>
                  <a:srgbClr val="9933FF"/>
                </a:solidFill>
                <a:latin typeface="Times New Roman" panose="02020603050405020304" pitchFamily="18" charset="0"/>
                <a:ea typeface="+mn-ea"/>
                <a:cs typeface="+mn-cs"/>
              </a:rPr>
              <a:t>2</a:t>
            </a:r>
            <a:r>
              <a:rPr lang="ru-RU" sz="2400" dirty="0" smtClean="0">
                <a:solidFill>
                  <a:srgbClr val="9933FF"/>
                </a:solidFill>
                <a:latin typeface="Times New Roman" panose="02020603050405020304" pitchFamily="18" charset="0"/>
                <a:ea typeface="+mn-ea"/>
                <a:cs typeface="+mn-cs"/>
              </a:rPr>
              <a:t>4 года </a:t>
            </a:r>
            <a:r>
              <a:rPr lang="ru-RU" sz="2400" dirty="0">
                <a:solidFill>
                  <a:srgbClr val="9933FF"/>
                </a:solidFill>
                <a:latin typeface="Times New Roman" panose="02020603050405020304" pitchFamily="18" charset="0"/>
                <a:ea typeface="+mn-ea"/>
                <a:cs typeface="+mn-cs"/>
              </a:rPr>
              <a:t>(тыс. руб.) </a:t>
            </a:r>
            <a:r>
              <a:rPr lang="ru-RU" sz="2400" dirty="0" smtClean="0">
                <a:solidFill>
                  <a:srgbClr val="9933FF"/>
                </a:solidFill>
                <a:latin typeface="Times New Roman" panose="02020603050405020304" pitchFamily="18" charset="0"/>
                <a:ea typeface="+mn-ea"/>
                <a:cs typeface="+mn-cs"/>
              </a:rPr>
              <a:t/>
            </a:r>
            <a:br>
              <a:rPr lang="ru-RU" sz="2400" dirty="0" smtClean="0">
                <a:solidFill>
                  <a:srgbClr val="9933FF"/>
                </a:solidFill>
                <a:latin typeface="Times New Roman" panose="02020603050405020304" pitchFamily="18" charset="0"/>
                <a:ea typeface="+mn-ea"/>
                <a:cs typeface="+mn-cs"/>
              </a:rPr>
            </a:br>
            <a:r>
              <a:rPr lang="ru-RU" sz="2400" dirty="0">
                <a:solidFill>
                  <a:srgbClr val="9933FF"/>
                </a:solidFill>
                <a:latin typeface="Times New Roman" panose="02020603050405020304" pitchFamily="18" charset="0"/>
                <a:ea typeface="+mn-ea"/>
                <a:cs typeface="+mn-cs"/>
              </a:rPr>
              <a:t/>
            </a:r>
            <a:br>
              <a:rPr lang="ru-RU" sz="2400" dirty="0">
                <a:solidFill>
                  <a:srgbClr val="9933FF"/>
                </a:solidFill>
                <a:latin typeface="Times New Roman" panose="02020603050405020304" pitchFamily="18" charset="0"/>
                <a:ea typeface="+mn-ea"/>
                <a:cs typeface="+mn-cs"/>
              </a:rPr>
            </a:br>
            <a:endParaRPr lang="ru-RU" sz="2400" dirty="0">
              <a:solidFill>
                <a:srgbClr val="9933FF"/>
              </a:solidFill>
              <a:latin typeface="Times New Roman" panose="02020603050405020304" pitchFamily="18" charset="0"/>
              <a:ea typeface="+mn-ea"/>
              <a:cs typeface="+mn-cs"/>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687789178"/>
              </p:ext>
            </p:extLst>
          </p:nvPr>
        </p:nvGraphicFramePr>
        <p:xfrm>
          <a:off x="755576" y="1340768"/>
          <a:ext cx="7848870" cy="4741919"/>
        </p:xfrm>
        <a:graphic>
          <a:graphicData uri="http://schemas.openxmlformats.org/drawingml/2006/table">
            <a:tbl>
              <a:tblPr firstRow="1" bandRow="1">
                <a:tableStyleId>{21E4AEA4-8DFA-4A89-87EB-49C32662AFE0}</a:tableStyleId>
              </a:tblPr>
              <a:tblGrid>
                <a:gridCol w="4824535">
                  <a:extLst>
                    <a:ext uri="{9D8B030D-6E8A-4147-A177-3AD203B41FA5}">
                      <a16:colId xmlns:a16="http://schemas.microsoft.com/office/drawing/2014/main" val="3667814431"/>
                    </a:ext>
                  </a:extLst>
                </a:gridCol>
                <a:gridCol w="1584176">
                  <a:extLst>
                    <a:ext uri="{9D8B030D-6E8A-4147-A177-3AD203B41FA5}">
                      <a16:colId xmlns:a16="http://schemas.microsoft.com/office/drawing/2014/main" val="2324915603"/>
                    </a:ext>
                  </a:extLst>
                </a:gridCol>
                <a:gridCol w="1440159">
                  <a:extLst>
                    <a:ext uri="{9D8B030D-6E8A-4147-A177-3AD203B41FA5}">
                      <a16:colId xmlns:a16="http://schemas.microsoft.com/office/drawing/2014/main" val="554503382"/>
                    </a:ext>
                  </a:extLst>
                </a:gridCol>
              </a:tblGrid>
              <a:tr h="360039">
                <a:tc>
                  <a:txBody>
                    <a:bodyPr/>
                    <a:lstStyle/>
                    <a:p>
                      <a:r>
                        <a:rPr lang="ru-RU" sz="1600" dirty="0" smtClean="0">
                          <a:latin typeface="Times New Roman" panose="02020603050405020304" pitchFamily="18" charset="0"/>
                          <a:cs typeface="Times New Roman" panose="02020603050405020304" pitchFamily="18" charset="0"/>
                        </a:rPr>
                        <a:t>Неналоговые доходы</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2023 год</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2024 год</a:t>
                      </a:r>
                      <a:endParaRPr lang="ru-RU"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96268756"/>
                  </a:ext>
                </a:extLst>
              </a:tr>
              <a:tr h="59613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получаемые в виде арендной платы за земельные участки</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40 024,4</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28 707,9</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29578815"/>
                  </a:ext>
                </a:extLst>
              </a:tr>
              <a:tr h="32303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сдачи в аренду имущества</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655,9</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924,4</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78892886"/>
                  </a:ext>
                </a:extLst>
              </a:tr>
              <a:tr h="34779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доходы от использования имущества </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1 309,3</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2 944,1</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01095436"/>
                  </a:ext>
                </a:extLst>
              </a:tr>
              <a:tr h="28803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оказания платных услуг</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180,5</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100,2</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8259248"/>
                  </a:ext>
                </a:extLst>
              </a:tr>
              <a:tr h="8471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поступающие в порядке возмещения расходов, понесенных   в связи с эксплуатацией имущества городских поселений</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259,1</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525,2</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664157793"/>
                  </a:ext>
                </a:extLst>
              </a:tr>
              <a:tr h="48235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доходы от компенсации затрат бюджетов городских поселений</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4 306,5</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3 834,6</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691163740"/>
                  </a:ext>
                </a:extLst>
              </a:tr>
              <a:tr h="27160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Доходы от продажи земельных участков</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1 410,9</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722,5</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54292603"/>
                  </a:ext>
                </a:extLst>
              </a:tr>
              <a:tr h="27160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Штрафы, санкции, возмещение ущерба</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-4,9</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2 590,4</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22219300"/>
                  </a:ext>
                </a:extLst>
              </a:tr>
              <a:tr h="27160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Невыясненные поступления</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0,0</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2,2</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6553067"/>
                  </a:ext>
                </a:extLst>
              </a:tr>
              <a:tr h="27160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latin typeface="Times New Roman" panose="02020603050405020304" pitchFamily="18" charset="0"/>
                          <a:cs typeface="Times New Roman" panose="02020603050405020304" pitchFamily="18" charset="0"/>
                        </a:rPr>
                        <a:t>Прочие неналоговые доходы</a:t>
                      </a: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355,4</a:t>
                      </a:r>
                      <a:endParaRPr lang="ru-RU" sz="16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b="1" dirty="0" smtClean="0">
                          <a:latin typeface="Times New Roman" panose="02020603050405020304" pitchFamily="18" charset="0"/>
                          <a:cs typeface="Times New Roman" panose="02020603050405020304" pitchFamily="18" charset="0"/>
                        </a:rPr>
                        <a:t>283,7</a:t>
                      </a:r>
                      <a:endParaRPr lang="ru-RU" sz="16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74421122"/>
                  </a:ext>
                </a:extLst>
              </a:tr>
            </a:tbl>
          </a:graphicData>
        </a:graphic>
      </p:graphicFrame>
    </p:spTree>
    <p:extLst>
      <p:ext uri="{BB962C8B-B14F-4D97-AF65-F5344CB8AC3E}">
        <p14:creationId xmlns:p14="http://schemas.microsoft.com/office/powerpoint/2010/main" val="376954290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93712" y="116632"/>
            <a:ext cx="86868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безвозмездных поступлений в бюджет поселения за </a:t>
            </a:r>
            <a:r>
              <a:rPr lang="ru-RU" dirty="0" smtClean="0">
                <a:solidFill>
                  <a:srgbClr val="9933FF"/>
                </a:solidFill>
                <a:latin typeface="Times New Roman" panose="02020603050405020304" pitchFamily="18" charset="0"/>
                <a:ea typeface="+mn-ea"/>
                <a:cs typeface="+mn-cs"/>
              </a:rPr>
              <a:t>9 месяцев 2024 года </a:t>
            </a:r>
            <a:r>
              <a:rPr lang="ru-RU" dirty="0">
                <a:solidFill>
                  <a:srgbClr val="9933FF"/>
                </a:solidFill>
                <a:latin typeface="Times New Roman" panose="02020603050405020304" pitchFamily="18" charset="0"/>
                <a:ea typeface="+mn-ea"/>
                <a:cs typeface="+mn-cs"/>
              </a:rPr>
              <a:t>(тыс. руб.) </a:t>
            </a:r>
          </a:p>
        </p:txBody>
      </p:sp>
      <p:cxnSp>
        <p:nvCxnSpPr>
          <p:cNvPr id="7" name="Прямая со стрелкой 6"/>
          <p:cNvCxnSpPr/>
          <p:nvPr/>
        </p:nvCxnSpPr>
        <p:spPr>
          <a:xfrm>
            <a:off x="2555776" y="2348880"/>
            <a:ext cx="432048" cy="21602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Диаграмма 8"/>
          <p:cNvGraphicFramePr>
            <a:graphicFrameLocks/>
          </p:cNvGraphicFramePr>
          <p:nvPr>
            <p:extLst>
              <p:ext uri="{D42A27DB-BD31-4B8C-83A1-F6EECF244321}">
                <p14:modId xmlns:p14="http://schemas.microsoft.com/office/powerpoint/2010/main" val="2408572465"/>
              </p:ext>
            </p:extLst>
          </p:nvPr>
        </p:nvGraphicFramePr>
        <p:xfrm>
          <a:off x="467544" y="1340768"/>
          <a:ext cx="8064896" cy="46439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p:cNvGraphicFramePr>
            <a:graphicFrameLocks/>
          </p:cNvGraphicFramePr>
          <p:nvPr>
            <p:extLst>
              <p:ext uri="{D42A27DB-BD31-4B8C-83A1-F6EECF244321}">
                <p14:modId xmlns:p14="http://schemas.microsoft.com/office/powerpoint/2010/main" val="2705789535"/>
              </p:ext>
            </p:extLst>
          </p:nvPr>
        </p:nvGraphicFramePr>
        <p:xfrm>
          <a:off x="323527" y="1196752"/>
          <a:ext cx="8424937" cy="46625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Таблица 1"/>
          <p:cNvGraphicFramePr>
            <a:graphicFrameLocks noGrp="1"/>
          </p:cNvGraphicFramePr>
          <p:nvPr>
            <p:extLst>
              <p:ext uri="{D42A27DB-BD31-4B8C-83A1-F6EECF244321}">
                <p14:modId xmlns:p14="http://schemas.microsoft.com/office/powerpoint/2010/main" val="2233411394"/>
              </p:ext>
            </p:extLst>
          </p:nvPr>
        </p:nvGraphicFramePr>
        <p:xfrm>
          <a:off x="493712" y="1259632"/>
          <a:ext cx="8182743" cy="4889017"/>
        </p:xfrm>
        <a:graphic>
          <a:graphicData uri="http://schemas.openxmlformats.org/drawingml/2006/table">
            <a:tbl>
              <a:tblPr firstRow="1" bandRow="1">
                <a:tableStyleId>{F5AB1C69-6EDB-4FF4-983F-18BD219EF322}</a:tableStyleId>
              </a:tblPr>
              <a:tblGrid>
                <a:gridCol w="5590455">
                  <a:extLst>
                    <a:ext uri="{9D8B030D-6E8A-4147-A177-3AD203B41FA5}">
                      <a16:colId xmlns:a16="http://schemas.microsoft.com/office/drawing/2014/main" val="2495206443"/>
                    </a:ext>
                  </a:extLst>
                </a:gridCol>
                <a:gridCol w="1296144">
                  <a:extLst>
                    <a:ext uri="{9D8B030D-6E8A-4147-A177-3AD203B41FA5}">
                      <a16:colId xmlns:a16="http://schemas.microsoft.com/office/drawing/2014/main" val="1967796839"/>
                    </a:ext>
                  </a:extLst>
                </a:gridCol>
                <a:gridCol w="1296144">
                  <a:extLst>
                    <a:ext uri="{9D8B030D-6E8A-4147-A177-3AD203B41FA5}">
                      <a16:colId xmlns:a16="http://schemas.microsoft.com/office/drawing/2014/main" val="2027086252"/>
                    </a:ext>
                  </a:extLst>
                </a:gridCol>
              </a:tblGrid>
              <a:tr h="373569">
                <a:tc>
                  <a:txBody>
                    <a:bodyPr/>
                    <a:lstStyle/>
                    <a:p>
                      <a:r>
                        <a:rPr lang="ru-RU" sz="1600" b="1" dirty="0" smtClean="0">
                          <a:latin typeface="Times New Roman" panose="02020603050405020304" pitchFamily="18" charset="0"/>
                          <a:cs typeface="Times New Roman" panose="02020603050405020304" pitchFamily="18" charset="0"/>
                        </a:rPr>
                        <a:t>Безвозмездные поступления</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2023 год</a:t>
                      </a:r>
                      <a:endParaRPr lang="ru-RU" sz="1600" dirty="0">
                        <a:latin typeface="Times New Roman" panose="02020603050405020304" pitchFamily="18" charset="0"/>
                        <a:cs typeface="Times New Roman" panose="02020603050405020304" pitchFamily="18" charset="0"/>
                      </a:endParaRPr>
                    </a:p>
                  </a:txBody>
                  <a:tcPr anchor="ctr"/>
                </a:tc>
                <a:tc>
                  <a:txBody>
                    <a:bodyPr/>
                    <a:lstStyle/>
                    <a:p>
                      <a:pPr algn="ctr"/>
                      <a:r>
                        <a:rPr lang="ru-RU" sz="1600" dirty="0" smtClean="0">
                          <a:latin typeface="Times New Roman" panose="02020603050405020304" pitchFamily="18" charset="0"/>
                          <a:cs typeface="Times New Roman" panose="02020603050405020304" pitchFamily="18" charset="0"/>
                        </a:rPr>
                        <a:t>2024 год</a:t>
                      </a:r>
                      <a:endParaRPr lang="ru-RU" sz="16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65923077"/>
                  </a:ext>
                </a:extLst>
              </a:tr>
              <a:tr h="534479">
                <a:tc>
                  <a:txBody>
                    <a:bodyPr/>
                    <a:lstStyle/>
                    <a:p>
                      <a:pPr algn="just"/>
                      <a:r>
                        <a:rPr lang="ru-RU" sz="1300" b="1" dirty="0" smtClean="0">
                          <a:latin typeface="Times New Roman" panose="02020603050405020304" pitchFamily="18" charset="0"/>
                          <a:cs typeface="Times New Roman" panose="02020603050405020304" pitchFamily="18" charset="0"/>
                        </a:rPr>
                        <a:t>Дотации  бюджетам городских поселений на выравнивание бюджетной обеспеченности</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81 066,2</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88 984,5</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528524300"/>
                  </a:ext>
                </a:extLst>
              </a:tr>
              <a:tr h="898837">
                <a:tc>
                  <a:txBody>
                    <a:bodyPr/>
                    <a:lstStyle/>
                    <a:p>
                      <a:pPr algn="just"/>
                      <a:r>
                        <a:rPr lang="ru-RU" sz="1300" b="1" dirty="0" smtClean="0">
                          <a:latin typeface="Times New Roman" panose="02020603050405020304" pitchFamily="18" charset="0"/>
                          <a:cs typeface="Times New Roman" panose="02020603050405020304" pitchFamily="18" charset="0"/>
                        </a:rPr>
                        <a:t>Субсидии бюджетам на строительство, модернизацию, ремонт и содержание автомобильных дорог общего пользования, в том числе дорог в поселениях (за исключением автомобильных дорог федерального значения)</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0,0</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20 137,5</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70613938"/>
                  </a:ext>
                </a:extLst>
              </a:tr>
              <a:tr h="495910">
                <a:tc>
                  <a:txBody>
                    <a:bodyPr/>
                    <a:lstStyle/>
                    <a:p>
                      <a:pPr algn="just"/>
                      <a:r>
                        <a:rPr lang="ru-RU" sz="1300" b="1" dirty="0" smtClean="0">
                          <a:latin typeface="Times New Roman" panose="02020603050405020304" pitchFamily="18" charset="0"/>
                          <a:cs typeface="Times New Roman" panose="02020603050405020304" pitchFamily="18" charset="0"/>
                        </a:rPr>
                        <a:t>Субсидии бюджетам городских поселений на реализацию программ формирования современной городской среды</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5 593,3</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5 252,8</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30816952"/>
                  </a:ext>
                </a:extLst>
              </a:tr>
              <a:tr h="35445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Прочие субсидии бюджетам городских поселений</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13,5</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13,5</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18477231"/>
                  </a:ext>
                </a:extLst>
              </a:tr>
              <a:tr h="69737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Субвенции бюджетам городских поселений на осуществление первичного воинского учета на территориях, где отсутствуют военные комиссариаты</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1 224,9</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1 262,0</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11575319"/>
                  </a:ext>
                </a:extLst>
              </a:tr>
              <a:tr h="89883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ru-RU" sz="1300" b="1" dirty="0" smtClean="0">
                          <a:latin typeface="Times New Roman" panose="02020603050405020304" pitchFamily="18" charset="0"/>
                          <a:cs typeface="Times New Roman" panose="02020603050405020304" pitchFamily="18" charset="0"/>
                        </a:rPr>
                        <a:t>Межбюджетные трансферты,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a:t>
                      </a:r>
                    </a:p>
                  </a:txBody>
                  <a:tcPr/>
                </a:tc>
                <a:tc>
                  <a:txBody>
                    <a:bodyPr/>
                    <a:lstStyle/>
                    <a:p>
                      <a:pPr algn="ctr"/>
                      <a:r>
                        <a:rPr lang="ru-RU" sz="1300" b="1" dirty="0" smtClean="0">
                          <a:latin typeface="Times New Roman" panose="02020603050405020304" pitchFamily="18" charset="0"/>
                          <a:cs typeface="Times New Roman" panose="02020603050405020304" pitchFamily="18" charset="0"/>
                        </a:rPr>
                        <a:t>6 892,3</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14 562,3</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54698414"/>
                  </a:ext>
                </a:extLst>
              </a:tr>
              <a:tr h="635553">
                <a:tc>
                  <a:txBody>
                    <a:bodyPr/>
                    <a:lstStyle/>
                    <a:p>
                      <a:pPr algn="just"/>
                      <a:r>
                        <a:rPr lang="ru-RU" sz="1300" b="1" dirty="0" smtClean="0">
                          <a:latin typeface="Times New Roman" panose="02020603050405020304" pitchFamily="18" charset="0"/>
                          <a:cs typeface="Times New Roman" panose="02020603050405020304" pitchFamily="18" charset="0"/>
                        </a:rPr>
                        <a:t>Прочие межбюджетные трансферты, передаваемые бюджетам городских поселений</a:t>
                      </a:r>
                      <a:endParaRPr lang="ru-RU" sz="1300" b="1" dirty="0">
                        <a:latin typeface="Times New Roman" panose="02020603050405020304" pitchFamily="18" charset="0"/>
                        <a:cs typeface="Times New Roman" panose="02020603050405020304" pitchFamily="18" charset="0"/>
                      </a:endParaRPr>
                    </a:p>
                  </a:txBody>
                  <a:tcPr/>
                </a:tc>
                <a:tc>
                  <a:txBody>
                    <a:bodyPr/>
                    <a:lstStyle/>
                    <a:p>
                      <a:pPr algn="ctr"/>
                      <a:r>
                        <a:rPr lang="ru-RU" sz="1300" b="1" dirty="0" smtClean="0">
                          <a:latin typeface="Times New Roman" panose="02020603050405020304" pitchFamily="18" charset="0"/>
                          <a:cs typeface="Times New Roman" panose="02020603050405020304" pitchFamily="18" charset="0"/>
                        </a:rPr>
                        <a:t>107 401,3</a:t>
                      </a:r>
                      <a:endParaRPr lang="ru-RU" sz="1300" b="1" dirty="0">
                        <a:latin typeface="Times New Roman" panose="02020603050405020304" pitchFamily="18" charset="0"/>
                        <a:cs typeface="Times New Roman" panose="02020603050405020304" pitchFamily="18" charset="0"/>
                      </a:endParaRPr>
                    </a:p>
                  </a:txBody>
                  <a:tcPr anchor="ctr"/>
                </a:tc>
                <a:tc>
                  <a:txBody>
                    <a:bodyPr/>
                    <a:lstStyle/>
                    <a:p>
                      <a:pPr algn="ctr"/>
                      <a:r>
                        <a:rPr lang="ru-RU" sz="1300" b="1" dirty="0" smtClean="0">
                          <a:latin typeface="Times New Roman" panose="02020603050405020304" pitchFamily="18" charset="0"/>
                          <a:cs typeface="Times New Roman" panose="02020603050405020304" pitchFamily="18" charset="0"/>
                        </a:rPr>
                        <a:t>27 983,8</a:t>
                      </a:r>
                      <a:endParaRPr lang="ru-RU" sz="13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466154844"/>
                  </a:ext>
                </a:extLst>
              </a:tr>
            </a:tbl>
          </a:graphicData>
        </a:graphic>
      </p:graphicFrame>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78904" y="53752"/>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Структура расходов бюджета поселения                                за </a:t>
            </a:r>
            <a:r>
              <a:rPr lang="ru-RU" dirty="0" smtClean="0">
                <a:solidFill>
                  <a:srgbClr val="9933FF"/>
                </a:solidFill>
                <a:latin typeface="Times New Roman" panose="02020603050405020304" pitchFamily="18" charset="0"/>
                <a:ea typeface="+mn-ea"/>
                <a:cs typeface="+mn-cs"/>
              </a:rPr>
              <a:t>9 месяцев 2024 года </a:t>
            </a:r>
            <a:r>
              <a:rPr lang="ru-RU" dirty="0">
                <a:solidFill>
                  <a:srgbClr val="9933FF"/>
                </a:solidFill>
                <a:latin typeface="Times New Roman" panose="02020603050405020304" pitchFamily="18" charset="0"/>
                <a:ea typeface="+mn-ea"/>
                <a:cs typeface="+mn-cs"/>
              </a:rPr>
              <a:t>(тыс. руб.)</a:t>
            </a:r>
          </a:p>
        </p:txBody>
      </p:sp>
      <p:sp>
        <p:nvSpPr>
          <p:cNvPr id="9" name="Выноска с четырьмя стрелками 8"/>
          <p:cNvSpPr/>
          <p:nvPr/>
        </p:nvSpPr>
        <p:spPr>
          <a:xfrm>
            <a:off x="3162147" y="2717212"/>
            <a:ext cx="2528563" cy="2199156"/>
          </a:xfrm>
          <a:prstGeom prst="quadArrowCallout">
            <a:avLst/>
          </a:prstGeom>
          <a:solidFill>
            <a:srgbClr val="0000FF"/>
          </a:solidFill>
        </p:spPr>
        <p:style>
          <a:lnRef idx="0">
            <a:schemeClr val="accent4"/>
          </a:lnRef>
          <a:fillRef idx="3">
            <a:schemeClr val="accent4"/>
          </a:fillRef>
          <a:effectRef idx="3">
            <a:schemeClr val="accent4"/>
          </a:effectRef>
          <a:fontRef idx="minor">
            <a:schemeClr val="lt1"/>
          </a:fontRef>
        </p:style>
        <p:txBody>
          <a:bodyPr anchor="ctr"/>
          <a:lstStyle/>
          <a:p>
            <a:pPr algn="ctr">
              <a:defRPr/>
            </a:pPr>
            <a:r>
              <a:rPr lang="ru-RU" sz="1700" b="1" dirty="0" smtClean="0">
                <a:solidFill>
                  <a:schemeClr val="bg1"/>
                </a:solidFill>
                <a:effectLst>
                  <a:outerShdw blurRad="38100" dist="38100" dir="2700000" algn="tl">
                    <a:srgbClr val="000000">
                      <a:alpha val="43137"/>
                    </a:srgbClr>
                  </a:outerShdw>
                </a:effectLst>
                <a:cs typeface="Arial" charset="0"/>
              </a:rPr>
              <a:t>Исполнено</a:t>
            </a:r>
            <a:endParaRPr lang="en-US" sz="1700" b="1" dirty="0">
              <a:solidFill>
                <a:schemeClr val="bg1"/>
              </a:solidFill>
              <a:effectLst>
                <a:outerShdw blurRad="38100" dist="38100" dir="2700000" algn="tl">
                  <a:srgbClr val="000000">
                    <a:alpha val="43137"/>
                  </a:srgbClr>
                </a:outerShdw>
              </a:effectLst>
              <a:cs typeface="Arial" charset="0"/>
            </a:endParaRPr>
          </a:p>
          <a:p>
            <a:pPr algn="ctr">
              <a:defRPr/>
            </a:pPr>
            <a:r>
              <a:rPr lang="ru-RU" sz="1700" b="1" dirty="0" smtClean="0">
                <a:solidFill>
                  <a:schemeClr val="bg1"/>
                </a:solidFill>
                <a:effectLst>
                  <a:outerShdw blurRad="38100" dist="38100" dir="2700000" algn="tl">
                    <a:srgbClr val="000000">
                      <a:alpha val="43137"/>
                    </a:srgbClr>
                  </a:outerShdw>
                </a:effectLst>
                <a:cs typeface="Arial" charset="0"/>
              </a:rPr>
              <a:t>280 062,4 тыс</a:t>
            </a:r>
            <a:r>
              <a:rPr lang="ru-RU" sz="1700" b="1" dirty="0">
                <a:solidFill>
                  <a:schemeClr val="bg1"/>
                </a:solidFill>
                <a:effectLst>
                  <a:outerShdw blurRad="38100" dist="38100" dir="2700000" algn="tl">
                    <a:srgbClr val="000000">
                      <a:alpha val="43137"/>
                    </a:srgbClr>
                  </a:outerShdw>
                </a:effectLst>
                <a:cs typeface="Arial" charset="0"/>
              </a:rPr>
              <a:t>. руб</a:t>
            </a:r>
            <a:r>
              <a:rPr lang="ru-RU" sz="1700" b="1" dirty="0">
                <a:solidFill>
                  <a:schemeClr val="tx1"/>
                </a:solidFill>
                <a:effectLst>
                  <a:outerShdw blurRad="38100" dist="38100" dir="2700000" algn="tl">
                    <a:srgbClr val="000000">
                      <a:alpha val="43137"/>
                    </a:srgbClr>
                  </a:outerShdw>
                </a:effectLst>
                <a:cs typeface="Arial" charset="0"/>
              </a:rPr>
              <a:t>.</a:t>
            </a:r>
          </a:p>
        </p:txBody>
      </p:sp>
      <p:sp>
        <p:nvSpPr>
          <p:cNvPr id="14" name="Скругленный прямоугольник 13"/>
          <p:cNvSpPr/>
          <p:nvPr/>
        </p:nvSpPr>
        <p:spPr>
          <a:xfrm>
            <a:off x="5940151" y="3178630"/>
            <a:ext cx="3096345" cy="8531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экономика</a:t>
            </a:r>
          </a:p>
          <a:p>
            <a:pPr algn="ctr"/>
            <a:r>
              <a:rPr lang="ru-RU" b="1" dirty="0" smtClean="0">
                <a:solidFill>
                  <a:schemeClr val="bg1"/>
                </a:solidFill>
                <a:cs typeface="Arial" charset="0"/>
              </a:rPr>
              <a:t>57 745,2 тыс</a:t>
            </a:r>
            <a:r>
              <a:rPr lang="ru-RU" b="1" dirty="0">
                <a:solidFill>
                  <a:schemeClr val="bg1"/>
                </a:solidFill>
                <a:cs typeface="Arial" charset="0"/>
              </a:rPr>
              <a:t>. руб.</a:t>
            </a:r>
          </a:p>
        </p:txBody>
      </p:sp>
      <p:sp>
        <p:nvSpPr>
          <p:cNvPr id="16" name="Скругленный прямоугольник 15"/>
          <p:cNvSpPr/>
          <p:nvPr/>
        </p:nvSpPr>
        <p:spPr>
          <a:xfrm>
            <a:off x="106002" y="1574036"/>
            <a:ext cx="2595903" cy="118665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ru-RU" b="1" dirty="0">
                <a:solidFill>
                  <a:schemeClr val="bg1"/>
                </a:solidFill>
                <a:cs typeface="Arial" charset="0"/>
              </a:rPr>
              <a:t>Физическая культура и </a:t>
            </a:r>
            <a:r>
              <a:rPr lang="ru-RU" b="1" dirty="0" smtClean="0">
                <a:solidFill>
                  <a:schemeClr val="bg1"/>
                </a:solidFill>
                <a:cs typeface="Arial" charset="0"/>
              </a:rPr>
              <a:t>спорт</a:t>
            </a:r>
            <a:endParaRPr lang="ru-RU" b="1" dirty="0">
              <a:solidFill>
                <a:schemeClr val="bg1"/>
              </a:solidFill>
              <a:cs typeface="Arial" charset="0"/>
            </a:endParaRPr>
          </a:p>
          <a:p>
            <a:pPr algn="ctr">
              <a:defRPr/>
            </a:pPr>
            <a:r>
              <a:rPr lang="ru-RU" b="1" smtClean="0">
                <a:solidFill>
                  <a:schemeClr val="bg1"/>
                </a:solidFill>
                <a:cs typeface="Arial" charset="0"/>
              </a:rPr>
              <a:t>216,6 </a:t>
            </a:r>
            <a:r>
              <a:rPr lang="ru-RU" b="1" dirty="0">
                <a:solidFill>
                  <a:schemeClr val="bg1"/>
                </a:solidFill>
                <a:latin typeface="Arial" charset="0"/>
                <a:cs typeface="Arial" charset="0"/>
              </a:rPr>
              <a:t>тыс. руб.</a:t>
            </a:r>
          </a:p>
        </p:txBody>
      </p:sp>
      <p:sp>
        <p:nvSpPr>
          <p:cNvPr id="17" name="Скругленный прямоугольник 16"/>
          <p:cNvSpPr/>
          <p:nvPr/>
        </p:nvSpPr>
        <p:spPr>
          <a:xfrm>
            <a:off x="2879273" y="1569498"/>
            <a:ext cx="2866604" cy="936104"/>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Общегосударственные расходы</a:t>
            </a:r>
            <a:endParaRPr lang="en-US" b="1" dirty="0">
              <a:solidFill>
                <a:schemeClr val="bg1"/>
              </a:solidFill>
              <a:cs typeface="Arial" charset="0"/>
            </a:endParaRPr>
          </a:p>
          <a:p>
            <a:pPr algn="ctr"/>
            <a:r>
              <a:rPr lang="ru-RU" b="1" dirty="0">
                <a:solidFill>
                  <a:schemeClr val="bg1"/>
                </a:solidFill>
                <a:cs typeface="Arial" charset="0"/>
              </a:rPr>
              <a:t> </a:t>
            </a:r>
            <a:r>
              <a:rPr lang="ru-RU" b="1" dirty="0" smtClean="0">
                <a:solidFill>
                  <a:schemeClr val="bg1"/>
                </a:solidFill>
                <a:cs typeface="Arial" charset="0"/>
              </a:rPr>
              <a:t>76 809,3 тыс</a:t>
            </a:r>
            <a:r>
              <a:rPr lang="ru-RU" b="1" dirty="0">
                <a:solidFill>
                  <a:schemeClr val="bg1"/>
                </a:solidFill>
                <a:cs typeface="Arial" charset="0"/>
              </a:rPr>
              <a:t>. руб.</a:t>
            </a:r>
          </a:p>
        </p:txBody>
      </p:sp>
      <p:sp>
        <p:nvSpPr>
          <p:cNvPr id="18" name="Скругленный прямоугольник 17"/>
          <p:cNvSpPr/>
          <p:nvPr/>
        </p:nvSpPr>
        <p:spPr>
          <a:xfrm>
            <a:off x="98001" y="4113296"/>
            <a:ext cx="3033840" cy="89988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Культура, кинематография</a:t>
            </a:r>
            <a:endParaRPr lang="en-US" b="1" dirty="0">
              <a:solidFill>
                <a:schemeClr val="bg1"/>
              </a:solidFill>
              <a:cs typeface="Arial" charset="0"/>
            </a:endParaRPr>
          </a:p>
          <a:p>
            <a:pPr algn="ctr"/>
            <a:r>
              <a:rPr lang="ru-RU" b="1" dirty="0" smtClean="0">
                <a:solidFill>
                  <a:schemeClr val="bg1"/>
                </a:solidFill>
                <a:cs typeface="Arial" charset="0"/>
              </a:rPr>
              <a:t>9 666,0 тыс</a:t>
            </a:r>
            <a:r>
              <a:rPr lang="ru-RU" b="1" dirty="0">
                <a:solidFill>
                  <a:schemeClr val="bg1"/>
                </a:solidFill>
                <a:cs typeface="Arial" charset="0"/>
              </a:rPr>
              <a:t>. руб.</a:t>
            </a:r>
          </a:p>
        </p:txBody>
      </p:sp>
      <p:sp>
        <p:nvSpPr>
          <p:cNvPr id="19" name="Скругленный прямоугольник 18"/>
          <p:cNvSpPr/>
          <p:nvPr/>
        </p:nvSpPr>
        <p:spPr>
          <a:xfrm>
            <a:off x="102167" y="2911358"/>
            <a:ext cx="2595903" cy="1000076"/>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Социальная политика</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740,5 </a:t>
            </a:r>
            <a:r>
              <a:rPr lang="ru-RU" b="1" dirty="0">
                <a:solidFill>
                  <a:schemeClr val="bg1"/>
                </a:solidFill>
                <a:cs typeface="Arial" charset="0"/>
              </a:rPr>
              <a:t>тыс. руб.</a:t>
            </a:r>
          </a:p>
        </p:txBody>
      </p:sp>
      <p:sp>
        <p:nvSpPr>
          <p:cNvPr id="20" name="Скругленный прямоугольник 19"/>
          <p:cNvSpPr/>
          <p:nvPr/>
        </p:nvSpPr>
        <p:spPr>
          <a:xfrm>
            <a:off x="5940153" y="1569497"/>
            <a:ext cx="3096344" cy="1456502"/>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безопасность и правоохранительная деятельность</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2 689,5 тыс</a:t>
            </a:r>
            <a:r>
              <a:rPr lang="ru-RU" b="1" dirty="0">
                <a:solidFill>
                  <a:schemeClr val="bg1"/>
                </a:solidFill>
                <a:cs typeface="Arial" charset="0"/>
              </a:rPr>
              <a:t>. руб.</a:t>
            </a:r>
          </a:p>
        </p:txBody>
      </p:sp>
      <p:sp>
        <p:nvSpPr>
          <p:cNvPr id="21" name="Скругленный прямоугольник 20"/>
          <p:cNvSpPr/>
          <p:nvPr/>
        </p:nvSpPr>
        <p:spPr>
          <a:xfrm>
            <a:off x="5940152" y="4225271"/>
            <a:ext cx="3096344" cy="931921"/>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Жилищно-коммунальное хозяйство</a:t>
            </a:r>
            <a:r>
              <a:rPr lang="en-US" b="1" dirty="0">
                <a:solidFill>
                  <a:schemeClr val="bg1"/>
                </a:solidFill>
                <a:cs typeface="Arial" charset="0"/>
              </a:rPr>
              <a:t> </a:t>
            </a:r>
            <a:endParaRPr lang="ru-RU" b="1" dirty="0">
              <a:solidFill>
                <a:schemeClr val="bg1"/>
              </a:solidFill>
              <a:cs typeface="Arial" charset="0"/>
            </a:endParaRPr>
          </a:p>
          <a:p>
            <a:pPr algn="ctr"/>
            <a:r>
              <a:rPr lang="ru-RU" b="1" dirty="0" smtClean="0">
                <a:solidFill>
                  <a:schemeClr val="bg1"/>
                </a:solidFill>
                <a:cs typeface="Arial" charset="0"/>
              </a:rPr>
              <a:t>130 884,2 тыс</a:t>
            </a:r>
            <a:r>
              <a:rPr lang="ru-RU" b="1" dirty="0">
                <a:solidFill>
                  <a:schemeClr val="bg1"/>
                </a:solidFill>
                <a:cs typeface="Arial" charset="0"/>
              </a:rPr>
              <a:t>. руб.</a:t>
            </a:r>
          </a:p>
        </p:txBody>
      </p:sp>
      <p:sp>
        <p:nvSpPr>
          <p:cNvPr id="2" name="Скругленный прямоугольник 17"/>
          <p:cNvSpPr/>
          <p:nvPr/>
        </p:nvSpPr>
        <p:spPr>
          <a:xfrm>
            <a:off x="1181150" y="5275420"/>
            <a:ext cx="3033840" cy="8370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Образование</a:t>
            </a:r>
            <a:endParaRPr lang="en-US" b="1" dirty="0">
              <a:solidFill>
                <a:schemeClr val="bg1"/>
              </a:solidFill>
              <a:cs typeface="Arial" charset="0"/>
            </a:endParaRPr>
          </a:p>
          <a:p>
            <a:pPr algn="ctr"/>
            <a:r>
              <a:rPr lang="ru-RU" b="1" dirty="0" smtClean="0">
                <a:solidFill>
                  <a:schemeClr val="bg1"/>
                </a:solidFill>
                <a:cs typeface="Arial" charset="0"/>
              </a:rPr>
              <a:t>49,1 </a:t>
            </a:r>
            <a:r>
              <a:rPr lang="ru-RU" b="1" dirty="0">
                <a:solidFill>
                  <a:schemeClr val="bg1"/>
                </a:solidFill>
                <a:cs typeface="Arial" charset="0"/>
              </a:rPr>
              <a:t>тыс. руб.</a:t>
            </a:r>
          </a:p>
        </p:txBody>
      </p:sp>
      <p:sp>
        <p:nvSpPr>
          <p:cNvPr id="13" name="Скругленный прямоугольник 17"/>
          <p:cNvSpPr/>
          <p:nvPr/>
        </p:nvSpPr>
        <p:spPr>
          <a:xfrm>
            <a:off x="4716016" y="5309823"/>
            <a:ext cx="3096344" cy="837000"/>
          </a:xfrm>
          <a:prstGeom prst="round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0800000" scaled="0"/>
            <a:tileRect/>
          </a:gradFill>
          <a:ln w="50800">
            <a:solidFill>
              <a:srgbClr val="FF0000"/>
            </a:solidFill>
          </a:ln>
        </p:spPr>
        <p:style>
          <a:lnRef idx="0">
            <a:schemeClr val="accent5"/>
          </a:lnRef>
          <a:fillRef idx="3">
            <a:schemeClr val="accent5"/>
          </a:fillRef>
          <a:effectRef idx="3">
            <a:schemeClr val="accent5"/>
          </a:effectRef>
          <a:fontRef idx="minor">
            <a:schemeClr val="lt1"/>
          </a:fontRef>
        </p:style>
        <p:txBody>
          <a:bodyPr anchor="ctr"/>
          <a:lstStyle/>
          <a:p>
            <a:pPr algn="ctr"/>
            <a:r>
              <a:rPr lang="ru-RU" b="1" dirty="0">
                <a:solidFill>
                  <a:schemeClr val="bg1"/>
                </a:solidFill>
                <a:cs typeface="Arial" charset="0"/>
              </a:rPr>
              <a:t>Национальная оборона</a:t>
            </a:r>
            <a:endParaRPr lang="en-US" b="1" dirty="0">
              <a:solidFill>
                <a:schemeClr val="bg1"/>
              </a:solidFill>
              <a:cs typeface="Arial" charset="0"/>
            </a:endParaRPr>
          </a:p>
          <a:p>
            <a:pPr algn="ctr"/>
            <a:r>
              <a:rPr lang="ru-RU" b="1" dirty="0" smtClean="0">
                <a:solidFill>
                  <a:schemeClr val="bg1"/>
                </a:solidFill>
                <a:cs typeface="Arial" charset="0"/>
              </a:rPr>
              <a:t>1 262,0 </a:t>
            </a:r>
            <a:r>
              <a:rPr lang="ru-RU" b="1" dirty="0">
                <a:solidFill>
                  <a:schemeClr val="bg1"/>
                </a:solidFill>
                <a:cs typeface="Arial" charset="0"/>
              </a:rPr>
              <a:t>тыс. руб.</a:t>
            </a: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7344" y="98629"/>
            <a:ext cx="7920880" cy="1384995"/>
          </a:xfrm>
          <a:prstGeom prst="rect">
            <a:avLst/>
          </a:prstGeom>
          <a:noFill/>
        </p:spPr>
        <p:txBody>
          <a:bodyPr>
            <a:spAutoFit/>
          </a:bodyPr>
          <a:lstStyle/>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Расходы на реализацию муниципальных  программ поселения</a:t>
            </a:r>
            <a:endParaRPr lang="en-US"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endParaRPr>
          </a:p>
          <a:p>
            <a:pPr algn="ctr" fontAlgn="auto">
              <a:spcBef>
                <a:spcPts val="0"/>
              </a:spcBef>
              <a:spcAft>
                <a:spcPts val="0"/>
              </a:spcAft>
              <a:defRPr/>
            </a:pP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 за </a:t>
            </a:r>
            <a:r>
              <a:rPr lang="ru-RU" sz="2800" b="1" dirty="0" smtClean="0">
                <a:ln w="10541" cmpd="sng">
                  <a:solidFill>
                    <a:schemeClr val="accent1">
                      <a:shade val="88000"/>
                      <a:satMod val="110000"/>
                    </a:schemeClr>
                  </a:solidFill>
                  <a:prstDash val="solid"/>
                </a:ln>
                <a:solidFill>
                  <a:srgbClr val="9933FF"/>
                </a:solidFill>
                <a:latin typeface="Times New Roman" panose="02020603050405020304" pitchFamily="18" charset="0"/>
                <a:cs typeface="+mn-cs"/>
              </a:rPr>
              <a:t>9 месяцев 2024 года </a:t>
            </a:r>
            <a:r>
              <a:rPr lang="ru-RU" sz="2800" b="1" dirty="0">
                <a:ln w="10541" cmpd="sng">
                  <a:solidFill>
                    <a:schemeClr val="accent1">
                      <a:shade val="88000"/>
                      <a:satMod val="110000"/>
                    </a:schemeClr>
                  </a:solidFill>
                  <a:prstDash val="solid"/>
                </a:ln>
                <a:solidFill>
                  <a:srgbClr val="9933FF"/>
                </a:solidFill>
                <a:latin typeface="Times New Roman" panose="02020603050405020304" pitchFamily="18" charset="0"/>
                <a:cs typeface="+mn-cs"/>
              </a:rPr>
              <a:t>(тыс. руб.)</a:t>
            </a:r>
          </a:p>
        </p:txBody>
      </p:sp>
      <p:sp>
        <p:nvSpPr>
          <p:cNvPr id="3" name="Стрелка вверх 2"/>
          <p:cNvSpPr/>
          <p:nvPr/>
        </p:nvSpPr>
        <p:spPr>
          <a:xfrm>
            <a:off x="1475656" y="2564904"/>
            <a:ext cx="2592288" cy="3456384"/>
          </a:xfrm>
          <a:prstGeom prst="upArrow">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270 935,8</a:t>
            </a:r>
            <a:endParaRPr lang="ru-RU" b="1" dirty="0">
              <a:solidFill>
                <a:schemeClr val="tx1"/>
              </a:solidFill>
            </a:endParaRPr>
          </a:p>
        </p:txBody>
      </p:sp>
      <p:sp>
        <p:nvSpPr>
          <p:cNvPr id="6" name="Стрелка вверх 5"/>
          <p:cNvSpPr/>
          <p:nvPr/>
        </p:nvSpPr>
        <p:spPr>
          <a:xfrm>
            <a:off x="5364088" y="2429272"/>
            <a:ext cx="2592288" cy="3592016"/>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280 062,4</a:t>
            </a:r>
            <a:endParaRPr lang="ru-RU" b="1" dirty="0">
              <a:solidFill>
                <a:schemeClr val="tx1"/>
              </a:solidFill>
            </a:endParaRPr>
          </a:p>
        </p:txBody>
      </p:sp>
      <p:sp>
        <p:nvSpPr>
          <p:cNvPr id="7" name="Овал 6"/>
          <p:cNvSpPr/>
          <p:nvPr/>
        </p:nvSpPr>
        <p:spPr>
          <a:xfrm>
            <a:off x="1763688" y="1660612"/>
            <a:ext cx="2304256" cy="512440"/>
          </a:xfrm>
          <a:prstGeom prst="ellips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2023 год</a:t>
            </a:r>
            <a:endParaRPr lang="ru-RU" b="1" dirty="0">
              <a:solidFill>
                <a:schemeClr val="tx1"/>
              </a:solidFill>
            </a:endParaRPr>
          </a:p>
        </p:txBody>
      </p:sp>
      <p:sp>
        <p:nvSpPr>
          <p:cNvPr id="8" name="Овал 7"/>
          <p:cNvSpPr/>
          <p:nvPr/>
        </p:nvSpPr>
        <p:spPr>
          <a:xfrm>
            <a:off x="5508104" y="1636115"/>
            <a:ext cx="2304256" cy="512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2024 год</a:t>
            </a:r>
            <a:endParaRPr lang="ru-RU" b="1" dirty="0">
              <a:solidFill>
                <a:schemeClr val="tx1"/>
              </a:solidFill>
            </a:endParaRPr>
          </a:p>
        </p:txBody>
      </p:sp>
      <p:sp>
        <p:nvSpPr>
          <p:cNvPr id="9" name="Прямоугольник 8"/>
          <p:cNvSpPr/>
          <p:nvPr/>
        </p:nvSpPr>
        <p:spPr>
          <a:xfrm>
            <a:off x="2483768" y="2233096"/>
            <a:ext cx="4572000" cy="430887"/>
          </a:xfrm>
          <a:prstGeom prst="rect">
            <a:avLst/>
          </a:prstGeom>
        </p:spPr>
        <p:txBody>
          <a:bodyPr>
            <a:spAutoFit/>
          </a:bodyPr>
          <a:lstStyle/>
          <a:p>
            <a:pPr algn="ctr">
              <a:defRPr sz="1788" b="1" i="0" u="none" strike="noStrike" kern="1200" baseline="0">
                <a:solidFill>
                  <a:prstClr val="black"/>
                </a:solidFill>
                <a:latin typeface="+mn-lt"/>
                <a:ea typeface="+mn-ea"/>
                <a:cs typeface="+mn-cs"/>
              </a:defRPr>
            </a:pPr>
            <a:r>
              <a:rPr lang="ru-RU" sz="1100" b="1" dirty="0">
                <a:solidFill>
                  <a:prstClr val="black"/>
                </a:solidFill>
              </a:rPr>
              <a:t>*с 2019 года в поселении реализуются </a:t>
            </a:r>
            <a:endParaRPr lang="ru-RU" sz="1100" b="1" dirty="0" smtClean="0">
              <a:solidFill>
                <a:prstClr val="black"/>
              </a:solidFill>
            </a:endParaRPr>
          </a:p>
          <a:p>
            <a:pPr algn="ctr">
              <a:defRPr sz="1788" b="1" i="0" u="none" strike="noStrike" kern="1200" baseline="0">
                <a:solidFill>
                  <a:prstClr val="black"/>
                </a:solidFill>
                <a:latin typeface="+mn-lt"/>
                <a:ea typeface="+mn-ea"/>
                <a:cs typeface="+mn-cs"/>
              </a:defRPr>
            </a:pPr>
            <a:r>
              <a:rPr lang="ru-RU" sz="1100" b="1" dirty="0" smtClean="0">
                <a:solidFill>
                  <a:prstClr val="black"/>
                </a:solidFill>
              </a:rPr>
              <a:t>только </a:t>
            </a:r>
            <a:r>
              <a:rPr lang="ru-RU" sz="1100" b="1" dirty="0">
                <a:solidFill>
                  <a:prstClr val="black"/>
                </a:solidFill>
              </a:rPr>
              <a:t>муниципальные программы </a:t>
            </a:r>
            <a:endParaRPr lang="en-US" sz="1100" b="1" dirty="0">
              <a:solidFill>
                <a:prstClr val="black"/>
              </a:solidFill>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2626426" y="4140671"/>
            <a:ext cx="4038321" cy="1866749"/>
          </a:xfrm>
          <a:prstGeom prst="roundRect">
            <a:avLst/>
          </a:prstGeom>
          <a:gradFill>
            <a:gsLst>
              <a:gs pos="0">
                <a:srgbClr val="FF0000"/>
              </a:gs>
              <a:gs pos="83899">
                <a:srgbClr val="66FF33"/>
              </a:gs>
              <a:gs pos="73030">
                <a:srgbClr val="FFFF00"/>
              </a:gs>
              <a:gs pos="42000">
                <a:schemeClr val="accent4">
                  <a:shade val="93000"/>
                  <a:satMod val="130000"/>
                </a:schemeClr>
              </a:gs>
              <a:gs pos="100000">
                <a:schemeClr val="accent4">
                  <a:shade val="94000"/>
                  <a:satMod val="135000"/>
                </a:schemeClr>
              </a:gs>
            </a:gsLst>
          </a:gradFill>
        </p:spPr>
        <p:style>
          <a:lnRef idx="0">
            <a:schemeClr val="accent4"/>
          </a:lnRef>
          <a:fillRef idx="3">
            <a:schemeClr val="accent4"/>
          </a:fillRef>
          <a:effectRef idx="3">
            <a:schemeClr val="accent4"/>
          </a:effectRef>
          <a:fontRef idx="minor">
            <a:schemeClr val="lt1"/>
          </a:fontRef>
        </p:style>
        <p:txBody>
          <a:bodyPr anchor="ctr"/>
          <a:lstStyle/>
          <a:p>
            <a:pPr algn="ctr" fontAlgn="b"/>
            <a:endParaRPr lang="ru-RU" sz="2000" b="1" dirty="0">
              <a:solidFill>
                <a:schemeClr val="bg1"/>
              </a:solidFill>
              <a:latin typeface="Arial" charset="0"/>
              <a:cs typeface="Arial" charset="0"/>
            </a:endParaRPr>
          </a:p>
          <a:p>
            <a:pPr algn="ctr" fontAlgn="b"/>
            <a:r>
              <a:rPr lang="ru-RU" sz="2000" b="1" dirty="0">
                <a:solidFill>
                  <a:schemeClr val="tx1"/>
                </a:solidFill>
                <a:cs typeface="Arial" charset="0"/>
              </a:rPr>
              <a:t>Содержание в нормативном </a:t>
            </a:r>
            <a:r>
              <a:rPr lang="ru-RU" sz="2000" b="1" dirty="0">
                <a:solidFill>
                  <a:schemeClr val="bg1"/>
                </a:solidFill>
                <a:cs typeface="Arial" charset="0"/>
              </a:rPr>
              <a:t>состоянии 16,96 км. </a:t>
            </a:r>
          </a:p>
          <a:p>
            <a:pPr algn="ctr" fontAlgn="b"/>
            <a:r>
              <a:rPr lang="ru-RU" sz="2000" b="1" dirty="0">
                <a:solidFill>
                  <a:schemeClr val="bg1"/>
                </a:solidFill>
                <a:cs typeface="Arial" charset="0"/>
              </a:rPr>
              <a:t>автомобильных дорог </a:t>
            </a:r>
          </a:p>
          <a:p>
            <a:pPr algn="ctr" fontAlgn="b"/>
            <a:r>
              <a:rPr lang="ru-RU" sz="2000" b="1" dirty="0">
                <a:solidFill>
                  <a:schemeClr val="bg1"/>
                </a:solidFill>
                <a:cs typeface="Arial" charset="0"/>
              </a:rPr>
              <a:t> </a:t>
            </a:r>
          </a:p>
          <a:p>
            <a:pPr algn="ctr" fontAlgn="b"/>
            <a:endParaRPr lang="ru-RU" sz="2000" b="1" dirty="0">
              <a:solidFill>
                <a:schemeClr val="bg1"/>
              </a:solidFill>
              <a:cs typeface="Arial" charset="0"/>
            </a:endParaRPr>
          </a:p>
        </p:txBody>
      </p:sp>
      <p:sp>
        <p:nvSpPr>
          <p:cNvPr id="4" name="Заголовок 3"/>
          <p:cNvSpPr>
            <a:spLocks noGrp="1"/>
          </p:cNvSpPr>
          <p:nvPr>
            <p:ph type="title"/>
          </p:nvPr>
        </p:nvSpPr>
        <p:spPr>
          <a:xfrm>
            <a:off x="827584" y="125760"/>
            <a:ext cx="8229600" cy="1143000"/>
          </a:xfrm>
        </p:spPr>
        <p:txBody>
          <a:bodyPr>
            <a:noAutofit/>
          </a:bodyPr>
          <a:lstStyle/>
          <a:p>
            <a:pPr eaLnBrk="1" fontAlgn="auto" hangingPunct="1">
              <a:spcAft>
                <a:spcPts val="0"/>
              </a:spcAft>
              <a:defRPr/>
            </a:pPr>
            <a:r>
              <a:rPr lang="ru-RU" dirty="0">
                <a:solidFill>
                  <a:srgbClr val="9933FF"/>
                </a:solidFill>
                <a:latin typeface="Times New Roman" panose="02020603050405020304" pitchFamily="18" charset="0"/>
                <a:ea typeface="+mn-ea"/>
                <a:cs typeface="+mn-cs"/>
              </a:rPr>
              <a:t>Расходы дорожного фонда городского поселения Излучинск </a:t>
            </a:r>
            <a:r>
              <a:rPr lang="ru-RU" dirty="0" smtClean="0">
                <a:solidFill>
                  <a:srgbClr val="9933FF"/>
                </a:solidFill>
                <a:latin typeface="Times New Roman" panose="02020603050405020304" pitchFamily="18" charset="0"/>
                <a:ea typeface="+mn-ea"/>
                <a:cs typeface="+mn-cs"/>
              </a:rPr>
              <a:t>з</a:t>
            </a:r>
            <a:r>
              <a:rPr lang="en-US" dirty="0" smtClean="0">
                <a:solidFill>
                  <a:srgbClr val="9933FF"/>
                </a:solidFill>
                <a:latin typeface="Times New Roman" panose="02020603050405020304" pitchFamily="18" charset="0"/>
                <a:ea typeface="+mn-ea"/>
                <a:cs typeface="+mn-cs"/>
              </a:rPr>
              <a:t>а </a:t>
            </a:r>
            <a:r>
              <a:rPr lang="ru-RU" dirty="0" smtClean="0">
                <a:solidFill>
                  <a:srgbClr val="9933FF"/>
                </a:solidFill>
                <a:latin typeface="Times New Roman" panose="02020603050405020304" pitchFamily="18" charset="0"/>
                <a:ea typeface="+mn-ea"/>
                <a:cs typeface="+mn-cs"/>
              </a:rPr>
              <a:t>9 месяцев 2024 года</a:t>
            </a:r>
            <a:endParaRPr lang="ru-RU" dirty="0">
              <a:solidFill>
                <a:srgbClr val="9933FF"/>
              </a:solidFill>
              <a:latin typeface="Times New Roman" panose="02020603050405020304" pitchFamily="18" charset="0"/>
              <a:ea typeface="+mn-ea"/>
              <a:cs typeface="+mn-cs"/>
            </a:endParaRPr>
          </a:p>
        </p:txBody>
      </p:sp>
      <p:sp>
        <p:nvSpPr>
          <p:cNvPr id="3" name="Скругленный прямоугольник 7"/>
          <p:cNvSpPr/>
          <p:nvPr/>
        </p:nvSpPr>
        <p:spPr>
          <a:xfrm>
            <a:off x="2803742" y="1442236"/>
            <a:ext cx="3683697" cy="1287561"/>
          </a:xfrm>
          <a:prstGeom prst="roundRect">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lgn="ctr" fontAlgn="b"/>
            <a:r>
              <a:rPr lang="ru-RU" sz="2000" b="1" dirty="0">
                <a:solidFill>
                  <a:schemeClr val="bg1"/>
                </a:solidFill>
                <a:cs typeface="Arial" charset="0"/>
              </a:rPr>
              <a:t>Исполнено </a:t>
            </a:r>
            <a:endParaRPr lang="ru-RU" sz="2000" b="1" dirty="0" smtClean="0">
              <a:solidFill>
                <a:schemeClr val="bg1"/>
              </a:solidFill>
              <a:cs typeface="Arial" charset="0"/>
            </a:endParaRPr>
          </a:p>
          <a:p>
            <a:pPr algn="ctr" fontAlgn="b"/>
            <a:r>
              <a:rPr lang="ru-RU" sz="2000" b="1" dirty="0" smtClean="0">
                <a:solidFill>
                  <a:schemeClr val="bg1"/>
                </a:solidFill>
                <a:cs typeface="Arial" charset="0"/>
              </a:rPr>
              <a:t>51 520,2 тыс</a:t>
            </a:r>
            <a:r>
              <a:rPr lang="ru-RU" sz="2000" b="1" dirty="0">
                <a:solidFill>
                  <a:schemeClr val="bg1"/>
                </a:solidFill>
                <a:cs typeface="Arial" charset="0"/>
              </a:rPr>
              <a:t>. рублей</a:t>
            </a:r>
          </a:p>
          <a:p>
            <a:pPr algn="ctr" fontAlgn="b"/>
            <a:r>
              <a:rPr lang="ru-RU" sz="2000" b="1" dirty="0">
                <a:solidFill>
                  <a:schemeClr val="bg1"/>
                </a:solidFill>
                <a:cs typeface="Arial" charset="0"/>
              </a:rPr>
              <a:t> </a:t>
            </a:r>
          </a:p>
        </p:txBody>
      </p:sp>
      <p:sp>
        <p:nvSpPr>
          <p:cNvPr id="51217" name="AutoShape 17"/>
          <p:cNvSpPr>
            <a:spLocks noChangeArrowheads="1"/>
          </p:cNvSpPr>
          <p:nvPr/>
        </p:nvSpPr>
        <p:spPr bwMode="auto">
          <a:xfrm rot="16200000">
            <a:off x="4271742" y="3053629"/>
            <a:ext cx="747691" cy="665693"/>
          </a:xfrm>
          <a:prstGeom prst="leftArrow">
            <a:avLst>
              <a:gd name="adj1" fmla="val 50000"/>
              <a:gd name="adj2" fmla="val 42378"/>
            </a:avLst>
          </a:prstGeom>
          <a:solidFill>
            <a:srgbClr val="9900FF"/>
          </a:solidFill>
          <a:ln w="9525">
            <a:solidFill>
              <a:srgbClr val="CC99FF"/>
            </a:solidFill>
            <a:miter lim="800000"/>
            <a:headEnd/>
            <a:tailEnd/>
          </a:ln>
          <a:effectLst/>
        </p:spPr>
        <p:txBody>
          <a:bodyPr wrap="none" anchor="ctr"/>
          <a:lstStyle/>
          <a:p>
            <a:endParaRPr lang="ru-RU"/>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24454</TotalTime>
  <Words>2424</Words>
  <Application>Microsoft Office PowerPoint</Application>
  <PresentationFormat>Экран (4:3)</PresentationFormat>
  <Paragraphs>198</Paragraphs>
  <Slides>14</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3</vt:i4>
      </vt:variant>
      <vt:variant>
        <vt:lpstr>Заголовки слайдов</vt:lpstr>
      </vt:variant>
      <vt:variant>
        <vt:i4>14</vt:i4>
      </vt:variant>
    </vt:vector>
  </HeadingPairs>
  <TitlesOfParts>
    <vt:vector size="20" baseType="lpstr">
      <vt:lpstr>Arial</vt:lpstr>
      <vt:lpstr>Calibri</vt:lpstr>
      <vt:lpstr>Times New Roman</vt:lpstr>
      <vt:lpstr>Тема1</vt:lpstr>
      <vt:lpstr>1_Тема1</vt:lpstr>
      <vt:lpstr>1_Тема Office</vt:lpstr>
      <vt:lpstr>Презентация PowerPoint</vt:lpstr>
      <vt:lpstr>Презентация PowerPoint</vt:lpstr>
      <vt:lpstr>Презентация PowerPoint</vt:lpstr>
      <vt:lpstr>Структура налоговых поступлений в бюджет поселения за 9 месяцев 2024 года (тыс. руб.) </vt:lpstr>
      <vt:lpstr>Структура неналоговых поступлений в бюджет поселения за 9 месяцев 2024 года (тыс. руб.)   </vt:lpstr>
      <vt:lpstr>Структура безвозмездных поступлений в бюджет поселения за 9 месяцев 2024 года (тыс. руб.) </vt:lpstr>
      <vt:lpstr>Структура расходов бюджета поселения                                за 9 месяцев 2024 года (тыс. руб.)</vt:lpstr>
      <vt:lpstr>Презентация PowerPoint</vt:lpstr>
      <vt:lpstr>Расходы дорожного фонда городского поселения Излучинск за 9 месяцев 2024 года</vt:lpstr>
      <vt:lpstr>Расходы на благоустройство городского поселения Излучинск за 9 месяцев 2024 года</vt:lpstr>
      <vt:lpstr>Расходы на культуру, кинематографию  городского поселения Излучинск   за 9 месяцев 2024 года </vt:lpstr>
      <vt:lpstr>Презентация PowerPoint</vt:lpstr>
      <vt:lpstr>Презентация PowerPoint</vt:lpstr>
      <vt:lpstr>Презентация PowerPoint</vt:lpstr>
    </vt:vector>
  </TitlesOfParts>
  <Company>DG Win&amp;Soft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c:creator>
  <cp:lastModifiedBy>1</cp:lastModifiedBy>
  <cp:revision>875</cp:revision>
  <cp:lastPrinted>2021-07-07T11:54:40Z</cp:lastPrinted>
  <dcterms:created xsi:type="dcterms:W3CDTF">2012-01-27T08:52:51Z</dcterms:created>
  <dcterms:modified xsi:type="dcterms:W3CDTF">2024-11-01T04:18:29Z</dcterms:modified>
</cp:coreProperties>
</file>