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6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78" r:id="rId11"/>
    <p:sldId id="265" r:id="rId12"/>
    <p:sldId id="264" r:id="rId13"/>
    <p:sldId id="271" r:id="rId14"/>
    <p:sldId id="268" r:id="rId15"/>
  </p:sldIdLst>
  <p:sldSz cx="9144000" cy="6858000" type="screen4x3"/>
  <p:notesSz cx="6810375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9933FF"/>
    <a:srgbClr val="9900FF"/>
    <a:srgbClr val="FFFFFF"/>
    <a:srgbClr val="0000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5" autoAdjust="0"/>
    <p:restoredTop sz="86462" autoAdjust="0"/>
  </p:normalViewPr>
  <p:slideViewPr>
    <p:cSldViewPr>
      <p:cViewPr varScale="1">
        <p:scale>
          <a:sx n="73" d="100"/>
          <a:sy n="73" d="100"/>
        </p:scale>
        <p:origin x="118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92.168.10.60\OtdPlan\2022%20&#1075;&#1086;&#1076;\&#1054;&#1090;&#1095;&#1077;&#1090;%20&#1079;&#1072;%201%20&#1082;&#1074;%202022\&#1041;&#1102;&#1076;&#1078;&#1077;&#1090;%20&#1076;&#1083;&#1103;%20&#1075;&#1088;&#1072;&#1078;&#1076;&#1072;&#1085;\&#1090;&#1072;&#1073;&#1083;&#1080;&#1094;&#1099;%20&#1082;%20&#1080;&#1090;&#1086;&#1075;&#1072;&#108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60\OtdPlan\2022%20&#1075;&#1086;&#1076;\&#1054;&#1090;&#1095;&#1077;&#1090;%20&#1079;&#1072;%201%20&#1082;&#1074;%202022\&#1041;&#1102;&#1076;&#1078;&#1077;&#1090;%20&#1076;&#1083;&#1103;%20&#1075;&#1088;&#1072;&#1078;&#1076;&#1072;&#1085;\&#1090;&#1072;&#1073;&#1083;&#1080;&#1094;&#1099;%20&#1082;%20&#1080;&#1090;&#1086;&#1075;&#1072;&#108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6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'[таблицы к итогам.xlsx]налоговые нена'!$Z$33</c:f>
              <c:strCache>
                <c:ptCount val="1"/>
                <c:pt idx="0">
                  <c:v>2022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explosion val="25"/>
          <c:dPt>
            <c:idx val="0"/>
            <c:bubble3D val="0"/>
            <c:explosion val="1"/>
            <c:spPr>
              <a:pattFill prst="solidDmnd">
                <a:fgClr>
                  <a:srgbClr val="FF0000"/>
                </a:fgClr>
                <a:bgClr>
                  <a:srgbClr val="FFFF00"/>
                </a:bgClr>
              </a:patt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4D98-465D-BF53-9B1A09172412}"/>
              </c:ext>
            </c:extLst>
          </c:dPt>
          <c:dPt>
            <c:idx val="1"/>
            <c:bubble3D val="0"/>
            <c:spPr>
              <a:pattFill prst="lgConfetti">
                <a:fgClr>
                  <a:srgbClr val="FF0000"/>
                </a:fgClr>
                <a:bgClr>
                  <a:srgbClr val="00FF00"/>
                </a:bgClr>
              </a:patt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D98-465D-BF53-9B1A09172412}"/>
              </c:ext>
            </c:extLst>
          </c:dPt>
          <c:dPt>
            <c:idx val="2"/>
            <c:bubble3D val="0"/>
            <c:explosion val="13"/>
            <c:spPr>
              <a:pattFill prst="wdUpDiag">
                <a:fgClr>
                  <a:srgbClr val="FF0000"/>
                </a:fgClr>
                <a:bgClr>
                  <a:srgbClr val="00B0F0"/>
                </a:bgClr>
              </a:patt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4D98-465D-BF53-9B1A09172412}"/>
              </c:ext>
            </c:extLst>
          </c:dPt>
          <c:dLbls>
            <c:dLbl>
              <c:idx val="0"/>
              <c:layout>
                <c:manualLayout>
                  <c:x val="3.2079709511536707E-2"/>
                  <c:y val="-0.24998418642628478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1400" b="1" i="0" baseline="0"/>
                    </a:pPr>
                    <a:r>
                      <a:rPr lang="ru-RU" sz="1400"/>
                      <a:t>налоговые</a:t>
                    </a:r>
                  </a:p>
                  <a:p>
                    <a:pPr algn="ctr">
                      <a:defRPr sz="1400" b="1" i="0" baseline="0"/>
                    </a:pPr>
                    <a:r>
                      <a:rPr lang="ru-RU" sz="1400"/>
                      <a:t>  12 617,8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88028239491902"/>
                      <c:h val="0.113586962240316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D98-465D-BF53-9B1A09172412}"/>
                </c:ext>
              </c:extLst>
            </c:dLbl>
            <c:dLbl>
              <c:idx val="1"/>
              <c:layout>
                <c:manualLayout>
                  <c:x val="-0.2831496062992126"/>
                  <c:y val="-5.588983668708077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неналоговые</a:t>
                    </a:r>
                  </a:p>
                  <a:p>
                    <a:r>
                      <a:rPr lang="ru-RU"/>
                      <a:t>7 235,4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D98-465D-BF53-9B1A09172412}"/>
                </c:ext>
              </c:extLst>
            </c:dLbl>
            <c:dLbl>
              <c:idx val="2"/>
              <c:layout>
                <c:manualLayout>
                  <c:x val="-4.8104549431321086E-2"/>
                  <c:y val="-5.4296442111402742E-2"/>
                </c:manualLayout>
              </c:layout>
              <c:tx>
                <c:rich>
                  <a:bodyPr/>
                  <a:lstStyle/>
                  <a:p>
                    <a:pPr>
                      <a:defRPr sz="1400" b="1" i="0" baseline="0"/>
                    </a:pPr>
                    <a:r>
                      <a:rPr lang="ru-RU" sz="1400" baseline="0"/>
                      <a:t>безвозмездные</a:t>
                    </a:r>
                  </a:p>
                  <a:p>
                    <a:pPr>
                      <a:defRPr sz="1400" b="1" i="0" baseline="0"/>
                    </a:pPr>
                    <a:r>
                      <a:rPr lang="ru-RU" sz="1400" baseline="0"/>
                      <a:t> 20 660,8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D98-465D-BF53-9B1A091724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'[таблицы к итогам.xlsx]налоговые нена'!$AA$32:$AC$32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</c:v>
                </c:pt>
              </c:strCache>
            </c:strRef>
          </c:cat>
          <c:val>
            <c:numRef>
              <c:f>'[таблицы к итогам.xlsx]налоговые нена'!$AA$33:$AC$33</c:f>
              <c:numCache>
                <c:formatCode>#\ ##0.0</c:formatCode>
                <c:ptCount val="3"/>
                <c:pt idx="0">
                  <c:v>12617.791650000005</c:v>
                </c:pt>
                <c:pt idx="1">
                  <c:v>7235.4014099999995</c:v>
                </c:pt>
                <c:pt idx="2">
                  <c:v>20660.82503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98-465D-BF53-9B1A091724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5227554081293"/>
          <c:y val="0.10137207891122595"/>
          <c:w val="0.83058781265721782"/>
          <c:h val="0.8092164728978303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34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300686171806244E-2"/>
          <c:y val="0.16193002735980358"/>
          <c:w val="0.83772153271495875"/>
          <c:h val="0.83502159975849533"/>
        </c:manualLayout>
      </c:layout>
      <c:pie3DChart>
        <c:varyColors val="1"/>
        <c:ser>
          <c:idx val="0"/>
          <c:order val="0"/>
          <c:explosion val="10"/>
          <c:dPt>
            <c:idx val="0"/>
            <c:bubble3D val="0"/>
            <c:spPr>
              <a:solidFill>
                <a:srgbClr val="0000FF"/>
              </a:solidFill>
              <a:effectLst>
                <a:outerShdw blurRad="50800" dist="38100" dir="16200000" rotWithShape="0">
                  <a:srgbClr val="FFFF00">
                    <a:alpha val="4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FFC-4E90-985E-0E1530825045}"/>
              </c:ext>
            </c:extLst>
          </c:dPt>
          <c:dPt>
            <c:idx val="1"/>
            <c:bubble3D val="0"/>
            <c:explosion val="22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FFC-4E90-985E-0E1530825045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4-4FFC-4E90-985E-0E1530825045}"/>
              </c:ext>
            </c:extLst>
          </c:dPt>
          <c:dPt>
            <c:idx val="3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6-4FFC-4E90-985E-0E1530825045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8-4FFC-4E90-985E-0E1530825045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A-4FFC-4E90-985E-0E1530825045}"/>
              </c:ext>
            </c:extLst>
          </c:dPt>
          <c:dPt>
            <c:idx val="6"/>
            <c:bubble3D val="0"/>
            <c:spPr>
              <a:pattFill prst="dkHorz">
                <a:fgClr>
                  <a:schemeClr val="accent6">
                    <a:lumMod val="7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C-4FFC-4E90-985E-0E1530825045}"/>
              </c:ext>
            </c:extLst>
          </c:dPt>
          <c:dLbls>
            <c:dLbl>
              <c:idx val="0"/>
              <c:layout>
                <c:manualLayout>
                  <c:x val="0.20437314624749198"/>
                  <c:y val="-0.36460655720845098"/>
                </c:manualLayout>
              </c:layout>
              <c:tx>
                <c:rich>
                  <a:bodyPr/>
                  <a:lstStyle/>
                  <a:p>
                    <a:pPr>
                      <a:defRPr sz="1050" b="1" i="0" baseline="0">
                        <a:solidFill>
                          <a:schemeClr val="bg1"/>
                        </a:solidFill>
                      </a:defRPr>
                    </a:pPr>
                    <a:r>
                      <a:rPr lang="ru-RU" sz="1050"/>
                      <a:t>Дотации  бюджетам городских поселений на выравнивание бюджетной обеспеченности</a:t>
                    </a:r>
                  </a:p>
                  <a:p>
                    <a:pPr>
                      <a:defRPr sz="1050" b="1" i="0" baseline="0">
                        <a:solidFill>
                          <a:schemeClr val="bg1"/>
                        </a:solidFill>
                      </a:defRPr>
                    </a:pPr>
                    <a:r>
                      <a:rPr lang="ru-RU" sz="1050"/>
                      <a:t>18 412,5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3128701300563529"/>
                      <c:h val="0.185090657843191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FFC-4E90-985E-0E1530825045}"/>
                </c:ext>
              </c:extLst>
            </c:dLbl>
            <c:dLbl>
              <c:idx val="1"/>
              <c:layout>
                <c:manualLayout>
                  <c:x val="7.9201489730390262E-2"/>
                  <c:y val="-3.7598065018591587E-2"/>
                </c:manualLayout>
              </c:layout>
              <c:tx>
                <c:rich>
                  <a:bodyPr/>
                  <a:lstStyle/>
                  <a:p>
                    <a:pPr>
                      <a:defRPr sz="1050" b="1" i="0" baseline="0">
                        <a:solidFill>
                          <a:schemeClr val="bg1"/>
                        </a:solidFill>
                      </a:defRPr>
                    </a:pPr>
                    <a:r>
                      <a:rPr lang="ru-RU" sz="1050">
                        <a:solidFill>
                          <a:sysClr val="windowText" lastClr="000000"/>
                        </a:solidFill>
                      </a:rPr>
                      <a:t>Прочие межбюджетные трансферты, передаваемые бюджетам городских поселений</a:t>
                    </a:r>
                  </a:p>
                  <a:p>
                    <a:pPr>
                      <a:defRPr sz="1050" b="1" i="0" baseline="0">
                        <a:solidFill>
                          <a:schemeClr val="bg1"/>
                        </a:solidFill>
                      </a:defRPr>
                    </a:pPr>
                    <a:r>
                      <a:rPr lang="ru-RU" sz="1050">
                        <a:solidFill>
                          <a:sysClr val="windowText" lastClr="000000"/>
                        </a:solidFill>
                      </a:rPr>
                      <a:t>151,0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783271582946081"/>
                      <c:h val="0.189840225660568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FFC-4E90-985E-0E1530825045}"/>
                </c:ext>
              </c:extLst>
            </c:dLbl>
            <c:dLbl>
              <c:idx val="2"/>
              <c:layout>
                <c:manualLayout>
                  <c:x val="-0.3168896500909435"/>
                  <c:y val="-7.2947097481139644E-2"/>
                </c:manualLayout>
              </c:layout>
              <c:tx>
                <c:rich>
                  <a:bodyPr/>
                  <a:lstStyle/>
                  <a:p>
                    <a:r>
                      <a:rPr lang="ru-RU" sz="1050"/>
                      <a:t>Субвенции  бюджетам  городских  поселений на осуществление первичного воинского учета органами местного самоуправления поселений, муниципальных и городских округов</a:t>
                    </a:r>
                  </a:p>
                  <a:p>
                    <a:r>
                      <a:rPr lang="ru-RU" sz="1050"/>
                      <a:t>332,7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575607733008898"/>
                      <c:h val="0.266450754554863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4FFC-4E90-985E-0E1530825045}"/>
                </c:ext>
              </c:extLst>
            </c:dLbl>
            <c:dLbl>
              <c:idx val="3"/>
              <c:layout>
                <c:manualLayout>
                  <c:x val="0.14214138540734836"/>
                  <c:y val="1.2292405085777322E-2"/>
                </c:manualLayout>
              </c:layout>
              <c:tx>
                <c:rich>
                  <a:bodyPr/>
                  <a:lstStyle/>
                  <a:p>
                    <a:r>
                      <a:rPr lang="ru-RU" sz="1050"/>
                      <a:t>Межбюджетные трансферты, передаваемые бюджетам городских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</a:r>
                  </a:p>
                  <a:p>
                    <a:r>
                      <a:rPr lang="ru-RU" sz="1050"/>
                      <a:t>1 764,7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746730942955434"/>
                      <c:h val="0.316059990407368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4FFC-4E90-985E-0E1530825045}"/>
                </c:ext>
              </c:extLst>
            </c:dLbl>
            <c:dLbl>
              <c:idx val="4"/>
              <c:layout>
                <c:manualLayout>
                  <c:x val="5.775607531416467E-2"/>
                  <c:y val="-7.0429567640207913E-2"/>
                </c:manualLayout>
              </c:layout>
              <c:tx>
                <c:rich>
                  <a:bodyPr/>
                  <a:lstStyle/>
                  <a:p>
                    <a:pPr>
                      <a:defRPr sz="1050" b="1" i="0" baseline="0">
                        <a:solidFill>
                          <a:sysClr val="windowText" lastClr="000000"/>
                        </a:solidFill>
                      </a:defRPr>
                    </a:pPr>
                    <a:r>
                      <a:rPr lang="ru-RU" sz="1050" baseline="0">
                        <a:solidFill>
                          <a:sysClr val="windowText" lastClr="000000"/>
                        </a:solidFill>
                      </a:rPr>
                      <a:t>Межбюджетные трансферты
3 ,31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FFC-4E90-985E-0E1530825045}"/>
                </c:ext>
              </c:extLst>
            </c:dLbl>
            <c:dLbl>
              <c:idx val="5"/>
              <c:layout>
                <c:manualLayout>
                  <c:x val="0.1249607493892574"/>
                  <c:y val="-2.5520268230534514E-2"/>
                </c:manualLayout>
              </c:layout>
              <c:tx>
                <c:rich>
                  <a:bodyPr/>
                  <a:lstStyle/>
                  <a:p>
                    <a:r>
                      <a:rPr lang="ru-RU" sz="700" baseline="0"/>
                      <a:t>Прочие дотации бюджетам городских поселений 1,13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FFC-4E90-985E-0E1530825045}"/>
                </c:ext>
              </c:extLst>
            </c:dLbl>
            <c:dLbl>
              <c:idx val="6"/>
              <c:layout>
                <c:manualLayout>
                  <c:x val="0.21018369595090391"/>
                  <c:y val="1.4946881774047901E-2"/>
                </c:manualLayout>
              </c:layout>
              <c:tx>
                <c:rich>
                  <a:bodyPr/>
                  <a:lstStyle/>
                  <a:p>
                    <a:r>
                      <a:rPr lang="ru-RU" sz="700" baseline="0"/>
                      <a:t>Прочие межбюджетные трансферты
13,24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FFC-4E90-985E-0E15308250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 i="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'[таблицы к итогам.xlsx]налоговые нена'!$C$20:$C$23</c:f>
              <c:strCache>
                <c:ptCount val="4"/>
                <c:pt idx="0">
                  <c:v>Дотации бюджетам городских поселений на выравнивание бюджетной обеспеченности</c:v>
                </c:pt>
                <c:pt idx="1">
                  <c:v>Прочие межбюджетные трансферты</c:v>
                </c:pt>
                <c:pt idx="2">
                  <c:v>Субвенции  бюджетам  городских  поселений на осуществление первичного воинского учета органами местного самоуправления поселений, муниципальных и городских округов</c:v>
                </c:pt>
                <c:pt idx="3">
                  <c:v>Межбюджетные трансферты, передаваемые бюджетам городских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c:v>
                </c:pt>
              </c:strCache>
            </c:strRef>
          </c:cat>
          <c:val>
            <c:numRef>
              <c:f>'[таблицы к итогам.xlsx]налоговые нена'!$D$20:$D$23</c:f>
              <c:numCache>
                <c:formatCode>#,##0.00</c:formatCode>
                <c:ptCount val="4"/>
                <c:pt idx="0">
                  <c:v>18412.462599999999</c:v>
                </c:pt>
                <c:pt idx="1">
                  <c:v>151.00399999999999</c:v>
                </c:pt>
                <c:pt idx="2">
                  <c:v>332.7</c:v>
                </c:pt>
                <c:pt idx="3">
                  <c:v>1764.7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FFC-4E90-985E-0E1530825045}"/>
            </c:ext>
          </c:extLst>
        </c:ser>
        <c:ser>
          <c:idx val="1"/>
          <c:order val="1"/>
          <c:explosion val="25"/>
          <c:cat>
            <c:strRef>
              <c:f>'[таблицы к итогам.xlsx]налоговые нена'!$C$20:$C$23</c:f>
              <c:strCache>
                <c:ptCount val="4"/>
                <c:pt idx="0">
                  <c:v>Дотации бюджетам городских поселений на выравнивание бюджетной обеспеченности</c:v>
                </c:pt>
                <c:pt idx="1">
                  <c:v>Прочие межбюджетные трансферты</c:v>
                </c:pt>
                <c:pt idx="2">
                  <c:v>Субвенции  бюджетам  городских  поселений на осуществление первичного воинского учета органами местного самоуправления поселений, муниципальных и городских округов</c:v>
                </c:pt>
                <c:pt idx="3">
                  <c:v>Межбюджетные трансферты, передаваемые бюджетам городских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c:v>
                </c:pt>
              </c:strCache>
            </c:strRef>
          </c:cat>
          <c:val>
            <c:numRef>
              <c:f>'[таблицы к итогам.xlsx]налоговые нена'!$E$20:$E$23</c:f>
              <c:numCache>
                <c:formatCode>#\ ##0.0</c:formatCode>
                <c:ptCount val="4"/>
                <c:pt idx="0">
                  <c:v>89.117571670493234</c:v>
                </c:pt>
                <c:pt idx="1">
                  <c:v>0.73086963351285561</c:v>
                </c:pt>
                <c:pt idx="2">
                  <c:v>1.6102906351469302</c:v>
                </c:pt>
                <c:pt idx="3">
                  <c:v>8.5412680608469742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FFC-4E90-985E-0E15308250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0.7931</cdr:x>
      <cdr:y>0.29688</cdr:y>
    </cdr:from>
    <cdr:to>
      <cdr:x>0.87069</cdr:x>
      <cdr:y>0.3125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6624736" y="1368152"/>
          <a:ext cx="648072" cy="72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1163" cy="497125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637" y="1"/>
            <a:ext cx="2951163" cy="497125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2"/>
          </a:xfrm>
          <a:prstGeom prst="rect">
            <a:avLst/>
          </a:prstGeom>
        </p:spPr>
        <p:txBody>
          <a:bodyPr vert="horz" lIns="91412" tIns="45706" rIns="91412" bIns="45706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3"/>
            <a:ext cx="2951163" cy="497125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637" y="9443663"/>
            <a:ext cx="2951163" cy="497125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D7ED3-2496-4FBD-8B6A-E3881EA6048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400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1241" y="1628800"/>
            <a:ext cx="6984776" cy="280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Отчет об исполнении бюджета городского поселения Излучинск 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1 квартал 2022 года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0689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Расходы на благоустройство городского поселения Излучинск за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1 квартал 2022 года</a:t>
            </a:r>
            <a:endParaRPr lang="ru-RU" dirty="0">
              <a:solidFill>
                <a:srgbClr val="9933FF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433237" y="4725144"/>
            <a:ext cx="8332314" cy="288032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/>
              <a:t>Содержание детских и игровых площадок </a:t>
            </a:r>
            <a:r>
              <a:rPr lang="ru-RU" sz="1100" dirty="0"/>
              <a:t>пгт. </a:t>
            </a:r>
            <a:r>
              <a:rPr lang="ru-RU" sz="1100" dirty="0" smtClean="0"/>
              <a:t>Излучинск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433237" y="2382002"/>
            <a:ext cx="3744416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4 670,5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 flipH="1">
            <a:off x="4669038" y="2382002"/>
            <a:ext cx="4096072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 4 150,2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153317" y="1563184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2021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652120" y="1563184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33237" y="3754710"/>
            <a:ext cx="8366265" cy="641541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Содержание </a:t>
            </a:r>
            <a:r>
              <a:rPr lang="ru-RU" sz="1100" dirty="0"/>
              <a:t>сетей уличного освещения с. Большетархово </a:t>
            </a:r>
            <a:r>
              <a:rPr lang="ru-RU" sz="1100" dirty="0" smtClean="0"/>
              <a:t>–  </a:t>
            </a:r>
            <a:r>
              <a:rPr lang="ru-RU" sz="1100" dirty="0"/>
              <a:t>74 светильника,  в пгт. Излучинск –  1090 светильников; техническое обслуживание и текущий ремонт электрических сетей и электрооборудования уличного освещения с. Большетархово, д. Соснина, </a:t>
            </a:r>
            <a:r>
              <a:rPr lang="ru-RU" sz="1100" dirty="0" smtClean="0"/>
              <a:t>            д</a:t>
            </a:r>
            <a:r>
              <a:rPr lang="ru-RU" sz="1100" dirty="0"/>
              <a:t>. Пасол; ремонт сетей уличного освещения по ул. Пионерная – 900 м.</a:t>
            </a:r>
          </a:p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26740" y="3064993"/>
            <a:ext cx="8338811" cy="288032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/>
              <a:t>Содержание </a:t>
            </a:r>
            <a:r>
              <a:rPr lang="ru-RU" sz="1100" dirty="0"/>
              <a:t>внутриквартальных дорог и территорий – 76540,00 м². </a:t>
            </a:r>
            <a:endParaRPr lang="ru-RU" sz="11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7797552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культуру, кинематографию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Излучинск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квартал 20</a:t>
            </a:r>
            <a:r>
              <a:rPr lang="en-US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года</a:t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99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647564" y="1864654"/>
            <a:ext cx="3744416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2 383,0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 flipH="1">
            <a:off x="4675976" y="1864654"/>
            <a:ext cx="4096072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1 688,6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259632" y="1375972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2021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724128" y="1268760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1520" y="2492896"/>
            <a:ext cx="8712968" cy="4176464"/>
          </a:xfrm>
          <a:prstGeom prst="roundRect">
            <a:avLst/>
          </a:prstGeom>
          <a:solidFill>
            <a:srgbClr val="FFFFFF"/>
          </a:soli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акция памяти «Блокадный хлеб»; 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Окружная военно-патриотическая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киноакция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«Вальс», «Порох», «Блокада»;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Адресное чествование жительниц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с.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награжденных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 «Житель блокадного Ленинграда»;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Онлайн-акция «Память в наших сердцах»;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Патриотическая программа «Ленинград. Блокада. Подвиг.»;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Акция «Музыка и портреты для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любимых»;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флешмоб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«Не женская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работа»;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Акция «Любимые ветераны». Адресное поздравление участников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ВОВ;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Вокальный проект «Голоса   района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»..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#8марта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#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Вамлюбимые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мастер – класс «Букет для любимой мамы»;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Праздничная программа «Весенняя улыбка»;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Онлайн-трансляция художественного фильма;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Поздравление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 БУ «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Нижневартовская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районная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больница», жительниц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п.г.т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805880" y="1396746"/>
            <a:ext cx="4536504" cy="1584176"/>
          </a:xfrm>
          <a:prstGeom prst="rightArrow">
            <a:avLst/>
          </a:prstGeom>
          <a:gradFill>
            <a:gsLst>
              <a:gs pos="0">
                <a:srgbClr val="00B0F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40 514,0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27584" y="3068960"/>
            <a:ext cx="4536504" cy="1584176"/>
          </a:xfrm>
          <a:prstGeom prst="rightArrow">
            <a:avLst/>
          </a:prstGeom>
          <a:gradFill>
            <a:gsLst>
              <a:gs pos="0">
                <a:srgbClr val="00B0F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41 269,7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805880" y="4742777"/>
            <a:ext cx="4536504" cy="1584176"/>
          </a:xfrm>
          <a:prstGeom prst="rightArrow">
            <a:avLst/>
          </a:prstGeom>
          <a:gradFill>
            <a:gsLst>
              <a:gs pos="0">
                <a:srgbClr val="00B0F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755,7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5873" y="1874648"/>
            <a:ext cx="3288615" cy="769441"/>
          </a:xfrm>
          <a:prstGeom prst="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75873" y="3445549"/>
            <a:ext cx="3288615" cy="769441"/>
          </a:xfrm>
          <a:prstGeom prst="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Расходы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75874" y="5119365"/>
            <a:ext cx="3288614" cy="769441"/>
          </a:xfrm>
          <a:prstGeom prst="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Дефицит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Исполнение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ea typeface="+mj-ea"/>
                <a:cs typeface="+mj-cs"/>
              </a:rPr>
              <a:t>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ea typeface="+mj-ea"/>
                <a:cs typeface="+mj-cs"/>
              </a:rPr>
              <a:t>1 квартал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2022 года 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за 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1 квартал 20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2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2 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(тыс. руб.)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0104773"/>
              </p:ext>
            </p:extLst>
          </p:nvPr>
        </p:nvGraphicFramePr>
        <p:xfrm>
          <a:off x="395536" y="1628800"/>
          <a:ext cx="8352928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налоговых поступлений в бюджет поселения за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1 квартал 2022  года </a:t>
            </a: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 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677658" y="3686972"/>
            <a:ext cx="4608512" cy="576064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Доходы от уплаты акцизов</a:t>
            </a:r>
            <a:endParaRPr lang="ru-RU" b="1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677658" y="1415060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Налог на доходы физических лиц</a:t>
            </a:r>
            <a:endParaRPr lang="ru-RU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691952" y="2132856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Земельный налог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705676" y="2924944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Налог на имущество физических лиц</a:t>
            </a:r>
            <a:endParaRPr lang="ru-RU" b="1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677658" y="4437112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Транспортный налог</a:t>
            </a:r>
            <a:endParaRPr lang="ru-RU" b="1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691952" y="5229200"/>
            <a:ext cx="4608512" cy="720080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Единый сельскохозяйственный налог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69260" y="1078522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2021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97899" y="1521875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9 319,8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69260" y="1526930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8 725,8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69260" y="2275778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763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69260" y="2970069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202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253064" y="1106911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562756" y="5425161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0,2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69260" y="4581128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212,5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62756" y="3809264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740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97899" y="2276872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879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294653" y="2970069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1 082,0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294653" y="5418060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143,6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294653" y="4581128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227,5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253064" y="3809264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965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7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125760"/>
            <a:ext cx="8229600" cy="78296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неналоговых поступлений в бюджет поселения за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1 квартал 20</a:t>
            </a:r>
            <a:r>
              <a:rPr lang="en-US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 года </a:t>
            </a: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 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702222" y="2647510"/>
            <a:ext cx="4608512" cy="576064"/>
          </a:xfrm>
          <a:prstGeom prst="rightArrow">
            <a:avLst>
              <a:gd name="adj1" fmla="val 50000"/>
              <a:gd name="adj2" fmla="val 15230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Доходы от </a:t>
            </a:r>
            <a:r>
              <a:rPr lang="ru-RU" sz="1200" b="1" dirty="0" smtClean="0">
                <a:solidFill>
                  <a:schemeClr val="tx1"/>
                </a:solidFill>
              </a:rPr>
              <a:t>продажи квартир, иного имущества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658992" y="1062773"/>
            <a:ext cx="4641472" cy="494019"/>
          </a:xfrm>
          <a:prstGeom prst="rightArrow">
            <a:avLst>
              <a:gd name="adj1" fmla="val 50000"/>
              <a:gd name="adj2" fmla="val 20437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Доходы, получаемые в виде арендной платы за земельные участки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723534" y="1508110"/>
            <a:ext cx="4576930" cy="541459"/>
          </a:xfrm>
          <a:prstGeom prst="rightArrow">
            <a:avLst>
              <a:gd name="adj1" fmla="val 50000"/>
              <a:gd name="adj2" fmla="val 19093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</a:rPr>
              <a:t>Доходы от сдачи в аренду имущества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702222" y="2049569"/>
            <a:ext cx="4591224" cy="494935"/>
          </a:xfrm>
          <a:prstGeom prst="rightArrow">
            <a:avLst>
              <a:gd name="adj1" fmla="val 50000"/>
              <a:gd name="adj2" fmla="val 17750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Доходы от продажи земельных участков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702222" y="3345775"/>
            <a:ext cx="4608512" cy="564961"/>
          </a:xfrm>
          <a:prstGeom prst="rightArrow">
            <a:avLst>
              <a:gd name="adj1" fmla="val 50000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Доходы, поступающие в порядке возмещения расходов, понесенных в связи с эксплуатацией имущества городских поселений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728933" y="4026823"/>
            <a:ext cx="4585703" cy="648072"/>
          </a:xfrm>
          <a:prstGeom prst="rightArrow">
            <a:avLst>
              <a:gd name="adj1" fmla="val 50000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Доходы от компенсации затрат бюджетов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06208" y="1167578"/>
            <a:ext cx="1274414" cy="29160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263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679446" y="1170927"/>
            <a:ext cx="1243446" cy="305067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 </a:t>
            </a:r>
            <a:r>
              <a:rPr lang="ru-RU" b="1" dirty="0" smtClean="0">
                <a:solidFill>
                  <a:schemeClr val="tx1"/>
                </a:solidFill>
              </a:rPr>
              <a:t>464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7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323416" y="2146665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335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325955" y="2778375"/>
            <a:ext cx="1224136" cy="252029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748,0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343080" y="4935961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8,3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323416" y="4224845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164,5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323416" y="3499282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176,0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754934" y="5456247"/>
            <a:ext cx="4559702" cy="792088"/>
          </a:xfrm>
          <a:prstGeom prst="rightArrow">
            <a:avLst>
              <a:gd name="adj1" fmla="val 50000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Прочие неналоговые доходы, невыясненные поступления, прочие поступления от денежных взысканий и штрафов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748632" y="4782327"/>
            <a:ext cx="4566004" cy="559296"/>
          </a:xfrm>
          <a:prstGeom prst="rightArrow">
            <a:avLst>
              <a:gd name="adj1" fmla="val 50000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Прочие поступления от использования имущества, находящегося в собственности городских поселений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5569260" y="884838"/>
            <a:ext cx="1368152" cy="355869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2021 </a:t>
            </a:r>
            <a:r>
              <a:rPr lang="ru-RU" b="1" dirty="0" smtClean="0">
                <a:solidFill>
                  <a:schemeClr val="tx1"/>
                </a:solidFill>
              </a:rPr>
              <a:t>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644571" y="1662131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276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621958" y="2778377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0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644571" y="3502241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216,7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614235" y="4224845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467,9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643827" y="2171022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257,0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383701" y="5647077"/>
            <a:ext cx="1197909" cy="3434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171,5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325955" y="1652825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327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614235" y="4935961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643826" y="5603458"/>
            <a:ext cx="1221577" cy="374847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128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5" name="Выноска со стрелкой вниз 34"/>
          <p:cNvSpPr/>
          <p:nvPr/>
        </p:nvSpPr>
        <p:spPr>
          <a:xfrm>
            <a:off x="7184478" y="884837"/>
            <a:ext cx="1368152" cy="355869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754934" y="6211020"/>
            <a:ext cx="4559702" cy="484632"/>
          </a:xfrm>
          <a:prstGeom prst="rightArrow">
            <a:avLst>
              <a:gd name="adj1" fmla="val 50000"/>
              <a:gd name="adj2" fmla="val 23795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Доходы от оказания платных  услуг (работ)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644571" y="6327322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26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383702" y="6327322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39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8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116632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безвозмездных поступлений в бюджет поселения за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1 квартал 2022 года </a:t>
            </a: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 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555776" y="2348880"/>
            <a:ext cx="432048" cy="21602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391988"/>
              </p:ext>
            </p:extLst>
          </p:nvPr>
        </p:nvGraphicFramePr>
        <p:xfrm>
          <a:off x="467544" y="1340768"/>
          <a:ext cx="8064896" cy="4643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627869"/>
              </p:ext>
            </p:extLst>
          </p:nvPr>
        </p:nvGraphicFramePr>
        <p:xfrm>
          <a:off x="945572" y="1259632"/>
          <a:ext cx="7730884" cy="50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5375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расходов бюджета поселения                                за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1 квартал 2022 года </a:t>
            </a: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</a:t>
            </a:r>
          </a:p>
        </p:txBody>
      </p:sp>
      <p:sp>
        <p:nvSpPr>
          <p:cNvPr id="9" name="Выноска с четырьмя стрелками 8"/>
          <p:cNvSpPr/>
          <p:nvPr/>
        </p:nvSpPr>
        <p:spPr>
          <a:xfrm>
            <a:off x="3162147" y="2717212"/>
            <a:ext cx="2774171" cy="2199156"/>
          </a:xfrm>
          <a:prstGeom prst="quadArrowCallout">
            <a:avLst/>
          </a:prstGeom>
          <a:solidFill>
            <a:srgbClr val="0000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Исполнено</a:t>
            </a:r>
            <a:endParaRPr lang="en-US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algn="ctr">
              <a:defRPr/>
            </a:pP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41 269,7</a:t>
            </a:r>
          </a:p>
          <a:p>
            <a:pPr algn="ctr">
              <a:defRPr/>
            </a:pP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тыс</a:t>
            </a:r>
            <a:r>
              <a:rPr lang="ru-RU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. руб</a:t>
            </a:r>
            <a:r>
              <a:rPr lang="ru-RU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940151" y="3178630"/>
            <a:ext cx="3096345" cy="8531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экономика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3 039,6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6002" y="1574036"/>
            <a:ext cx="2595903" cy="118665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Физическая культура и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спорт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45,0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79273" y="1569498"/>
            <a:ext cx="2866604" cy="936104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Общегосударственные расходы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12 377,0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8001" y="4113296"/>
            <a:ext cx="3033840" cy="89988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Культура, кинематография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1 688,6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2167" y="2911358"/>
            <a:ext cx="2595903" cy="1000076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Социальная политика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147,1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940153" y="1569497"/>
            <a:ext cx="3096344" cy="1358075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безопасность и правоохранительная деятельность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523,3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940152" y="4225271"/>
            <a:ext cx="3096344" cy="787905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Жилищно-коммунальное хозяйство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23 116,4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2" name="Скругленный прямоугольник 17"/>
          <p:cNvSpPr/>
          <p:nvPr/>
        </p:nvSpPr>
        <p:spPr>
          <a:xfrm>
            <a:off x="1181150" y="5205393"/>
            <a:ext cx="3033840" cy="837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Образование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0,0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13" name="Скругленный прямоугольник 17"/>
          <p:cNvSpPr/>
          <p:nvPr/>
        </p:nvSpPr>
        <p:spPr>
          <a:xfrm>
            <a:off x="4644008" y="5205393"/>
            <a:ext cx="3096344" cy="837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оборона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332,7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344" y="98629"/>
            <a:ext cx="792088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Расходы на реализацию муниципальных  программ поселения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за 1 квартал 2022 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(тыс. руб.)</a:t>
            </a:r>
          </a:p>
        </p:txBody>
      </p:sp>
      <p:sp>
        <p:nvSpPr>
          <p:cNvPr id="3" name="Стрелка вверх 2"/>
          <p:cNvSpPr/>
          <p:nvPr/>
        </p:nvSpPr>
        <p:spPr>
          <a:xfrm>
            <a:off x="1619672" y="2780928"/>
            <a:ext cx="2592288" cy="3240360"/>
          </a:xfrm>
          <a:prstGeom prst="upArrow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52 516,4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трелка вверх 5"/>
          <p:cNvSpPr/>
          <p:nvPr/>
        </p:nvSpPr>
        <p:spPr>
          <a:xfrm>
            <a:off x="5364088" y="2780928"/>
            <a:ext cx="2592288" cy="324036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41 269,7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763688" y="1660612"/>
            <a:ext cx="2304256" cy="51244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2021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508104" y="1636115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83768" y="2233096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788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>
                <a:solidFill>
                  <a:prstClr val="black"/>
                </a:solidFill>
              </a:rPr>
              <a:t>*с 2019 года в поселении реализуются </a:t>
            </a:r>
            <a:endParaRPr lang="ru-RU" sz="1100" b="1" dirty="0" smtClean="0">
              <a:solidFill>
                <a:prstClr val="black"/>
              </a:solidFill>
            </a:endParaRPr>
          </a:p>
          <a:p>
            <a:pPr algn="ctr">
              <a:defRPr sz="1788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 smtClean="0">
                <a:solidFill>
                  <a:prstClr val="black"/>
                </a:solidFill>
              </a:rPr>
              <a:t>только </a:t>
            </a:r>
            <a:r>
              <a:rPr lang="ru-RU" sz="1100" b="1" dirty="0">
                <a:solidFill>
                  <a:prstClr val="black"/>
                </a:solidFill>
              </a:rPr>
              <a:t>муниципальные программы </a:t>
            </a:r>
            <a:endParaRPr lang="en-US" sz="11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626426" y="4140671"/>
            <a:ext cx="4038321" cy="1866749"/>
          </a:xfrm>
          <a:prstGeom prst="roundRect">
            <a:avLst/>
          </a:prstGeom>
          <a:gradFill>
            <a:gsLst>
              <a:gs pos="0">
                <a:srgbClr val="FF0000"/>
              </a:gs>
              <a:gs pos="83899">
                <a:srgbClr val="66FF33"/>
              </a:gs>
              <a:gs pos="73030">
                <a:srgbClr val="FFFF00"/>
              </a:gs>
              <a:gs pos="42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endParaRPr lang="ru-RU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Содержание в нормативном 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состоянии 16,96 км.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автомобильных дорог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algn="ctr" fontAlgn="b"/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Расходы дорожного фонда городского поселения Излучинск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з</a:t>
            </a:r>
            <a:r>
              <a:rPr lang="en-US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1 квартал 2022 года</a:t>
            </a:r>
            <a:endParaRPr lang="ru-RU" dirty="0">
              <a:solidFill>
                <a:srgbClr val="9933FF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2803742" y="1442236"/>
            <a:ext cx="3683697" cy="1287561"/>
          </a:xfrm>
          <a:prstGeom prst="round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Исполнено </a:t>
            </a:r>
            <a:endParaRPr lang="ru-RU" sz="2000" b="1" dirty="0" smtClean="0">
              <a:solidFill>
                <a:schemeClr val="bg1"/>
              </a:solidFill>
              <a:cs typeface="Arial" charset="0"/>
            </a:endParaRPr>
          </a:p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2</a:t>
            </a:r>
            <a:r>
              <a:rPr lang="en-US" sz="20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666</a:t>
            </a:r>
            <a:r>
              <a:rPr lang="en-US" sz="2000" b="1" dirty="0" smtClean="0">
                <a:solidFill>
                  <a:schemeClr val="bg1"/>
                </a:solidFill>
                <a:cs typeface="Arial" charset="0"/>
              </a:rPr>
              <a:t>,</a:t>
            </a: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8 тыс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. рублей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 rot="16200000">
            <a:off x="4271742" y="3053629"/>
            <a:ext cx="747691" cy="665693"/>
          </a:xfrm>
          <a:prstGeom prst="leftArrow">
            <a:avLst>
              <a:gd name="adj1" fmla="val 50000"/>
              <a:gd name="adj2" fmla="val 42378"/>
            </a:avLst>
          </a:prstGeom>
          <a:solidFill>
            <a:srgbClr val="9900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23266</TotalTime>
  <Words>755</Words>
  <Application>Microsoft Office PowerPoint</Application>
  <PresentationFormat>Экран (4:3)</PresentationFormat>
  <Paragraphs>148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за 1 квартал 2022  года (тыс. руб.) </vt:lpstr>
      <vt:lpstr>Структура неналоговых поступлений в бюджет поселения за 1 квартал 2022 года (тыс. руб.) </vt:lpstr>
      <vt:lpstr>Структура безвозмездных поступлений в бюджет поселения за 1 квартал 2022 года (тыс. руб.) </vt:lpstr>
      <vt:lpstr>Структура расходов бюджета поселения                                за 1 квартал 2022 года (тыс. руб.)</vt:lpstr>
      <vt:lpstr>Презентация PowerPoint</vt:lpstr>
      <vt:lpstr>Расходы дорожного фонда городского поселения Излучинск за 1 квартал 2022 года</vt:lpstr>
      <vt:lpstr>Расходы на благоустройство городского поселения Излучинск за 1 квартал 2022 года</vt:lpstr>
      <vt:lpstr>Расходы на культуру, кинематографию  городского поселения Излучинск   за 1 квартал 2022 года </vt:lpstr>
      <vt:lpstr>Презентация PowerPoint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1</cp:lastModifiedBy>
  <cp:revision>793</cp:revision>
  <cp:lastPrinted>2022-02-03T09:12:43Z</cp:lastPrinted>
  <dcterms:created xsi:type="dcterms:W3CDTF">2012-01-27T08:52:51Z</dcterms:created>
  <dcterms:modified xsi:type="dcterms:W3CDTF">2022-09-09T06:36:27Z</dcterms:modified>
</cp:coreProperties>
</file>