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diagrams/quickStyle17.xml" ContentType="application/vnd.openxmlformats-officedocument.drawingml.diagramStyle+xml"/>
  <Override PartName="/ppt/diagrams/drawing18.xml" ContentType="application/vnd.ms-office.drawingml.diagramDrawing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charts/chart3.xml" ContentType="application/vnd.openxmlformats-officedocument.drawingml.chart+xml"/>
  <Default Extension="xlsx" ContentType="application/vnd.openxmlformats-officedocument.spreadsheetml.sheet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diagrams/data18.xml" ContentType="application/vnd.openxmlformats-officedocument.drawingml.diagramData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ppt/diagrams/quickStyle18.xml" ContentType="application/vnd.openxmlformats-officedocument.drawingml.diagramStyl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diagrams/layout18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charts/chart2.xml" ContentType="application/vnd.openxmlformats-officedocument.drawingml.chart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theme/themeOverride3.xml" ContentType="application/vnd.openxmlformats-officedocument.themeOverride+xml"/>
  <Override PartName="/ppt/diagrams/data11.xml" ContentType="application/vnd.openxmlformats-officedocument.drawingml.diagramData+xml"/>
  <Default Extension="rels" ContentType="application/vnd.openxmlformats-package.relationships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colors18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4"/>
  </p:notesMasterIdLst>
  <p:sldIdLst>
    <p:sldId id="261" r:id="rId2"/>
    <p:sldId id="307" r:id="rId3"/>
    <p:sldId id="282" r:id="rId4"/>
    <p:sldId id="311" r:id="rId5"/>
    <p:sldId id="312" r:id="rId6"/>
    <p:sldId id="313" r:id="rId7"/>
    <p:sldId id="331" r:id="rId8"/>
    <p:sldId id="332" r:id="rId9"/>
    <p:sldId id="334" r:id="rId10"/>
    <p:sldId id="277" r:id="rId11"/>
    <p:sldId id="324" r:id="rId12"/>
    <p:sldId id="333" r:id="rId13"/>
  </p:sldIdLst>
  <p:sldSz cx="9144000" cy="6858000" type="screen4x3"/>
  <p:notesSz cx="6669088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  <p15:guide id="3" orient="horz" pos="3109">
          <p15:clr>
            <a:srgbClr val="A4A3A4"/>
          </p15:clr>
        </p15:guide>
        <p15:guide id="4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2006BA"/>
    <a:srgbClr val="66FFFF"/>
    <a:srgbClr val="FFDF7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441" autoAdjust="0"/>
  </p:normalViewPr>
  <p:slideViewPr>
    <p:cSldViewPr>
      <p:cViewPr varScale="1">
        <p:scale>
          <a:sx n="85" d="100"/>
          <a:sy n="85" d="100"/>
        </p:scale>
        <p:origin x="-152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78" y="-96"/>
      </p:cViewPr>
      <p:guideLst>
        <p:guide orient="horz" pos="3107"/>
        <p:guide orient="horz" pos="3109"/>
        <p:guide pos="2121"/>
        <p:guide pos="21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pc\Desktop\&#1044;&#1080;&#1089;&#1090;&#1072;&#1085;&#1094;&#1080;&#1086;&#1085;&#1085;&#1072;&#1103;%20&#1088;&#1072;&#1073;&#1086;&#1090;&#1072;\&#1040;&#1087;&#1087;&#1072;&#1088;&#1072;&#1090;&#1085;&#1099;&#1077;\2020\&#1056;&#1072;&#1089;&#1095;&#1077;&#1090;%20&#1082;&#1074;&#1072;&#1088;&#1090;&#1087;&#1083;&#1072;&#1090;&#1099;.xls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userpc\Desktop\&#1044;&#1080;&#1089;&#1090;&#1072;&#1085;&#1094;&#1080;&#1086;&#1085;&#1085;&#1072;&#1103;%20&#1088;&#1072;&#1073;&#1086;&#1090;&#1072;\&#1040;&#1087;&#1087;&#1072;&#1088;&#1072;&#1090;&#1085;&#1099;&#1077;\2020\&#1056;&#1072;&#1089;&#1095;&#1077;&#1090;%20&#1082;&#1074;&#1072;&#1088;&#1090;&#1087;&#1083;&#1072;&#1090;&#1099;.xls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СВОД!$N$8</c:f>
              <c:strCache>
                <c:ptCount val="1"/>
                <c:pt idx="0">
                  <c:v>с 01.01.2020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11 053,97 р. 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B94-4E19-A49D-BBD100738E3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/>
                      <a:t>10 </a:t>
                    </a:r>
                    <a:r>
                      <a:rPr lang="ru-RU" dirty="0" smtClean="0"/>
                      <a:t>958,67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B94-4E19-A49D-BBD100738E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СВОД!$O$7:$P$7</c:f>
              <c:strCache>
                <c:ptCount val="2"/>
                <c:pt idx="0">
                  <c:v>Многоквартирные дома в капитальном исполнении (без лифта, без мусоропровода),                до 1999 года постройки</c:v>
                </c:pt>
                <c:pt idx="1">
                  <c:v>Многоквартирные дома в капитальном исполнении (с лифтом, с мусоропроводом),            после 1999 года постройки</c:v>
                </c:pt>
              </c:strCache>
            </c:strRef>
          </c:cat>
          <c:val>
            <c:numRef>
              <c:f>СВОД!$O$8:$P$8</c:f>
              <c:numCache>
                <c:formatCode>#,##0.00</c:formatCode>
                <c:ptCount val="2"/>
                <c:pt idx="0">
                  <c:v>10635.210000000006</c:v>
                </c:pt>
                <c:pt idx="1">
                  <c:v>10579.32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B94-4E19-A49D-BBD100738E38}"/>
            </c:ext>
          </c:extLst>
        </c:ser>
        <c:ser>
          <c:idx val="1"/>
          <c:order val="1"/>
          <c:tx>
            <c:strRef>
              <c:f>СВОД!$N$9</c:f>
              <c:strCache>
                <c:ptCount val="1"/>
                <c:pt idx="0">
                  <c:v>с 01.07.2020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800" dirty="0" smtClean="0"/>
                      <a:t>7 999,13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B94-4E19-A49D-BBD100738E3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8 697,89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B94-4E19-A49D-BBD100738E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СВОД!$O$7:$P$7</c:f>
              <c:strCache>
                <c:ptCount val="2"/>
                <c:pt idx="0">
                  <c:v>Многоквартирные дома в капитальном исполнении (без лифта, без мусоропровода),                до 1999 года постройки</c:v>
                </c:pt>
                <c:pt idx="1">
                  <c:v>Многоквартирные дома в капитальном исполнении (с лифтом, с мусоропроводом),            после 1999 года постройки</c:v>
                </c:pt>
              </c:strCache>
            </c:strRef>
          </c:cat>
          <c:val>
            <c:numRef>
              <c:f>СВОД!$O$9:$P$9</c:f>
              <c:numCache>
                <c:formatCode>0.00</c:formatCode>
                <c:ptCount val="2"/>
                <c:pt idx="0">
                  <c:v>7772.59</c:v>
                </c:pt>
                <c:pt idx="1">
                  <c:v>8468.65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B94-4E19-A49D-BBD100738E38}"/>
            </c:ext>
          </c:extLst>
        </c:ser>
        <c:ser>
          <c:idx val="2"/>
          <c:order val="2"/>
          <c:tx>
            <c:strRef>
              <c:f>СВОД!$N$10</c:f>
              <c:strCache>
                <c:ptCount val="1"/>
                <c:pt idx="0">
                  <c:v>с 01.09.2020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11 352,72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0B94-4E19-A49D-BBD100738E3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11</a:t>
                    </a:r>
                    <a:r>
                      <a:rPr lang="ru-RU" baseline="0" dirty="0" smtClean="0"/>
                      <a:t> 230,43р.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0B94-4E19-A49D-BBD100738E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СВОД!$O$7:$P$7</c:f>
              <c:strCache>
                <c:ptCount val="2"/>
                <c:pt idx="0">
                  <c:v>Многоквартирные дома в капитальном исполнении (без лифта, без мусоропровода),                до 1999 года постройки</c:v>
                </c:pt>
                <c:pt idx="1">
                  <c:v>Многоквартирные дома в капитальном исполнении (с лифтом, с мусоропроводом),            после 1999 года постройки</c:v>
                </c:pt>
              </c:strCache>
            </c:strRef>
          </c:cat>
          <c:val>
            <c:numRef>
              <c:f>СВОД!$O$10:$P$10</c:f>
              <c:numCache>
                <c:formatCode>#,##0.00</c:formatCode>
                <c:ptCount val="2"/>
                <c:pt idx="0">
                  <c:v>11015.92</c:v>
                </c:pt>
                <c:pt idx="1">
                  <c:v>10917.92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B94-4E19-A49D-BBD100738E38}"/>
            </c:ext>
          </c:extLst>
        </c:ser>
        <c:dLbls>
          <c:showVal val="1"/>
        </c:dLbls>
        <c:overlap val="-25"/>
        <c:axId val="68932736"/>
        <c:axId val="68934272"/>
      </c:barChart>
      <c:catAx>
        <c:axId val="68932736"/>
        <c:scaling>
          <c:orientation val="minMax"/>
        </c:scaling>
        <c:axPos val="b"/>
        <c:numFmt formatCode="General" sourceLinked="0"/>
        <c:majorTickMark val="none"/>
        <c:tickLblPos val="high"/>
        <c:txPr>
          <a:bodyPr/>
          <a:lstStyle/>
          <a:p>
            <a:pPr>
              <a:defRPr sz="1500"/>
            </a:pPr>
            <a:endParaRPr lang="ru-RU"/>
          </a:p>
        </c:txPr>
        <c:crossAx val="68934272"/>
        <c:crosses val="autoZero"/>
        <c:auto val="1"/>
        <c:lblAlgn val="ctr"/>
        <c:lblOffset val="100"/>
      </c:catAx>
      <c:valAx>
        <c:axId val="68934272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6893273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externalData r:id="rId2">
    <c:autoUpdate val="1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1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СВОД!$M$27</c:f>
              <c:strCache>
                <c:ptCount val="1"/>
                <c:pt idx="0">
                  <c:v>с 01.01.2021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/>
                      <a:t>9 </a:t>
                    </a:r>
                    <a:r>
                      <a:rPr lang="ru-RU" dirty="0" smtClean="0"/>
                      <a:t>220,47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83-4D48-B438-135746C7BD5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4 189,44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83-4D48-B438-135746C7B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СВОД!$N$26:$O$26</c:f>
              <c:strCache>
                <c:ptCount val="2"/>
                <c:pt idx="0">
                  <c:v>Многоквартирные дома в капитальном исполнении</c:v>
                </c:pt>
                <c:pt idx="1">
                  <c:v>Частные дома в деревянном исполнении (с. Варьеган)</c:v>
                </c:pt>
              </c:strCache>
            </c:strRef>
          </c:cat>
          <c:val>
            <c:numRef>
              <c:f>СВОД!$N$27:$O$27</c:f>
              <c:numCache>
                <c:formatCode>0.00</c:formatCode>
                <c:ptCount val="2"/>
                <c:pt idx="0" formatCode="#,##0.00">
                  <c:v>9220.4699999999848</c:v>
                </c:pt>
                <c:pt idx="1">
                  <c:v>4198.4399999999996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983-4D48-B438-135746C7BD53}"/>
            </c:ext>
          </c:extLst>
        </c:ser>
        <c:ser>
          <c:idx val="1"/>
          <c:order val="1"/>
          <c:tx>
            <c:strRef>
              <c:f>СВОД!$M$28</c:f>
              <c:strCache>
                <c:ptCount val="1"/>
                <c:pt idx="0">
                  <c:v>с 01.07.2021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6 030,21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83-4D48-B438-135746C7BD5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1 813,84р.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83-4D48-B438-135746C7B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СВОД!$N$26:$O$26</c:f>
              <c:strCache>
                <c:ptCount val="2"/>
                <c:pt idx="0">
                  <c:v>Многоквартирные дома в капитальном исполнении</c:v>
                </c:pt>
                <c:pt idx="1">
                  <c:v>Частные дома в деревянном исполнении (с. Варьеган)</c:v>
                </c:pt>
              </c:strCache>
            </c:strRef>
          </c:cat>
          <c:val>
            <c:numRef>
              <c:f>СВОД!$N$28:$O$28</c:f>
              <c:numCache>
                <c:formatCode>#,##0.00</c:formatCode>
                <c:ptCount val="2"/>
                <c:pt idx="0" formatCode="0.00">
                  <c:v>6030.21</c:v>
                </c:pt>
                <c:pt idx="1">
                  <c:v>1813.84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7983-4D48-B438-135746C7BD53}"/>
            </c:ext>
          </c:extLst>
        </c:ser>
        <c:ser>
          <c:idx val="2"/>
          <c:order val="2"/>
          <c:tx>
            <c:strRef>
              <c:f>СВОД!$M$29</c:f>
              <c:strCache>
                <c:ptCount val="1"/>
                <c:pt idx="0">
                  <c:v>с 01.09.2021</c:v>
                </c:pt>
              </c:strCache>
            </c:strRef>
          </c:tx>
          <c:dPt>
            <c:idx val="1"/>
            <c:spPr>
              <a:effectLst>
                <a:outerShdw blurRad="40000" dist="23000" dir="5400000" sx="102000" sy="102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19050"/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7983-4D48-B438-135746C7BD53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9 448,69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983-4D48-B438-135746C7BD53}"/>
                </c:ext>
              </c:extLst>
            </c:dLbl>
            <c:dLbl>
              <c:idx val="1"/>
              <c:layout>
                <c:manualLayout>
                  <c:x val="2.9151949140637265E-3"/>
                  <c:y val="-1.058243528496829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4 </a:t>
                    </a:r>
                    <a:r>
                      <a:rPr lang="ru-RU" dirty="0" smtClean="0"/>
                      <a:t>340,75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983-4D48-B438-135746C7BD5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СВОД!$N$26:$O$26</c:f>
              <c:strCache>
                <c:ptCount val="2"/>
                <c:pt idx="0">
                  <c:v>Многоквартирные дома в капитальном исполнении</c:v>
                </c:pt>
                <c:pt idx="1">
                  <c:v>Частные дома в деревянном исполнении (с. Варьеган)</c:v>
                </c:pt>
              </c:strCache>
            </c:strRef>
          </c:cat>
          <c:val>
            <c:numRef>
              <c:f>СВОД!$N$29:$O$29</c:f>
              <c:numCache>
                <c:formatCode>#,##0.00</c:formatCode>
                <c:ptCount val="2"/>
                <c:pt idx="0">
                  <c:v>9448.69</c:v>
                </c:pt>
                <c:pt idx="1">
                  <c:v>4340.75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7983-4D48-B438-135746C7BD53}"/>
            </c:ext>
          </c:extLst>
        </c:ser>
        <c:dLbls>
          <c:showVal val="1"/>
        </c:dLbls>
        <c:overlap val="-25"/>
        <c:axId val="39704064"/>
        <c:axId val="39705600"/>
      </c:barChart>
      <c:catAx>
        <c:axId val="39704064"/>
        <c:scaling>
          <c:orientation val="minMax"/>
        </c:scaling>
        <c:axPos val="b"/>
        <c:numFmt formatCode="General" sourceLinked="0"/>
        <c:majorTickMark val="none"/>
        <c:tickLblPos val="high"/>
        <c:txPr>
          <a:bodyPr/>
          <a:lstStyle/>
          <a:p>
            <a:pPr>
              <a:defRPr sz="1500"/>
            </a:pPr>
            <a:endParaRPr lang="ru-RU"/>
          </a:p>
        </c:txPr>
        <c:crossAx val="39705600"/>
        <c:crosses val="autoZero"/>
        <c:auto val="1"/>
        <c:lblAlgn val="ctr"/>
        <c:lblOffset val="100"/>
      </c:catAx>
      <c:valAx>
        <c:axId val="39705600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39704064"/>
        <c:crosses val="autoZero"/>
        <c:crossBetween val="between"/>
      </c:valAx>
    </c:plotArea>
    <c:plotVisOnly val="1"/>
    <c:dispBlanksAs val="gap"/>
  </c:chart>
  <c:externalData r:id="rId2">
    <c:autoUpdate val="1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1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2356648580996668"/>
          <c:w val="0.96165884949981484"/>
          <c:h val="0.8368404077551479"/>
        </c:manualLayout>
      </c:layout>
      <c:barChart>
        <c:barDir val="col"/>
        <c:grouping val="clustered"/>
        <c:ser>
          <c:idx val="0"/>
          <c:order val="0"/>
          <c:tx>
            <c:strRef>
              <c:f>СВОД!$F$31</c:f>
              <c:strCache>
                <c:ptCount val="1"/>
                <c:pt idx="0">
                  <c:v>с 01.01.2020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10 122,89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F8B-4CD2-B489-867EC051ECC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5 934,57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8B-4CD2-B489-867EC051EC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СВОД!$G$30:$H$30</c:f>
              <c:strCache>
                <c:ptCount val="2"/>
                <c:pt idx="0">
                  <c:v>Многоквартирные дома в капитальном исполнении </c:v>
                </c:pt>
                <c:pt idx="1">
                  <c:v>Частные дома в деревянном исполнении</c:v>
                </c:pt>
              </c:strCache>
            </c:strRef>
          </c:cat>
          <c:val>
            <c:numRef>
              <c:f>СВОД!$G$31:$H$31</c:f>
              <c:numCache>
                <c:formatCode>0.00</c:formatCode>
                <c:ptCount val="2"/>
                <c:pt idx="0" formatCode="#,##0.00">
                  <c:v>9719.27</c:v>
                </c:pt>
                <c:pt idx="1">
                  <c:v>5745.44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0F8B-4CD2-B489-867EC051ECC9}"/>
            </c:ext>
          </c:extLst>
        </c:ser>
        <c:ser>
          <c:idx val="1"/>
          <c:order val="1"/>
          <c:tx>
            <c:strRef>
              <c:f>СВОД!$F$32</c:f>
              <c:strCache>
                <c:ptCount val="1"/>
                <c:pt idx="0">
                  <c:v>с 01.07.2020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5 387,81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8B-4CD2-B489-867EC051ECC9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2 502,54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8B-4CD2-B489-867EC051EC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СВОД!$G$30:$H$30</c:f>
              <c:strCache>
                <c:ptCount val="2"/>
                <c:pt idx="0">
                  <c:v>Многоквартирные дома в капитальном исполнении </c:v>
                </c:pt>
                <c:pt idx="1">
                  <c:v>Частные дома в деревянном исполнении</c:v>
                </c:pt>
              </c:strCache>
            </c:strRef>
          </c:cat>
          <c:val>
            <c:numRef>
              <c:f>СВОД!$G$32:$H$32</c:f>
              <c:numCache>
                <c:formatCode>#,##0.00</c:formatCode>
                <c:ptCount val="2"/>
                <c:pt idx="0" formatCode="0.00">
                  <c:v>5145.25</c:v>
                </c:pt>
                <c:pt idx="1">
                  <c:v>2429.3700000000017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0F8B-4CD2-B489-867EC051ECC9}"/>
            </c:ext>
          </c:extLst>
        </c:ser>
        <c:ser>
          <c:idx val="2"/>
          <c:order val="2"/>
          <c:tx>
            <c:strRef>
              <c:f>СВОД!$F$33</c:f>
              <c:strCache>
                <c:ptCount val="1"/>
                <c:pt idx="0">
                  <c:v>с 01.09.2020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10 408,48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F8B-4CD2-B489-867EC051ECC9}"/>
                </c:ext>
              </c:extLst>
            </c:dLbl>
            <c:dLbl>
              <c:idx val="1"/>
              <c:layout>
                <c:manualLayout>
                  <c:x val="2.8850974719958149E-3"/>
                  <c:y val="-2.159623987357421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</a:t>
                    </a:r>
                    <a:r>
                      <a:rPr lang="ru-RU" baseline="0" dirty="0" smtClean="0"/>
                      <a:t> 117</a:t>
                    </a:r>
                    <a:r>
                      <a:rPr lang="ru-RU" dirty="0" smtClean="0"/>
                      <a:t>,42 р.</a:t>
                    </a:r>
                    <a:endParaRPr lang="ru-RU" dirty="0"/>
                  </a:p>
                </c:rich>
              </c:tx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F8B-4CD2-B489-867EC051ECC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СВОД!$G$30:$H$30</c:f>
              <c:strCache>
                <c:ptCount val="2"/>
                <c:pt idx="0">
                  <c:v>Многоквартирные дома в капитальном исполнении </c:v>
                </c:pt>
                <c:pt idx="1">
                  <c:v>Частные дома в деревянном исполнении</c:v>
                </c:pt>
              </c:strCache>
            </c:strRef>
          </c:cat>
          <c:val>
            <c:numRef>
              <c:f>СВОД!$G$33:$H$33</c:f>
              <c:numCache>
                <c:formatCode>#,##0.00</c:formatCode>
                <c:ptCount val="2"/>
                <c:pt idx="0">
                  <c:v>10000.83</c:v>
                </c:pt>
                <c:pt idx="1">
                  <c:v>5925.39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0F8B-4CD2-B489-867EC051ECC9}"/>
            </c:ext>
          </c:extLst>
        </c:ser>
        <c:dLbls>
          <c:showVal val="1"/>
        </c:dLbls>
        <c:overlap val="-25"/>
        <c:axId val="117842304"/>
        <c:axId val="117843840"/>
      </c:barChart>
      <c:catAx>
        <c:axId val="117842304"/>
        <c:scaling>
          <c:orientation val="minMax"/>
        </c:scaling>
        <c:axPos val="b"/>
        <c:numFmt formatCode="General" sourceLinked="0"/>
        <c:majorTickMark val="none"/>
        <c:tickLblPos val="high"/>
        <c:txPr>
          <a:bodyPr/>
          <a:lstStyle/>
          <a:p>
            <a:pPr>
              <a:defRPr sz="1500"/>
            </a:pPr>
            <a:endParaRPr lang="ru-RU"/>
          </a:p>
        </c:txPr>
        <c:crossAx val="117843840"/>
        <c:crosses val="autoZero"/>
        <c:auto val="1"/>
        <c:lblAlgn val="ctr"/>
        <c:lblOffset val="100"/>
      </c:catAx>
      <c:valAx>
        <c:axId val="117843840"/>
        <c:scaling>
          <c:orientation val="minMax"/>
        </c:scaling>
        <c:delete val="1"/>
        <c:axPos val="l"/>
        <c:numFmt formatCode="#,##0.00" sourceLinked="1"/>
        <c:majorTickMark val="none"/>
        <c:tickLblPos val="none"/>
        <c:crossAx val="117842304"/>
        <c:crosses val="autoZero"/>
        <c:crossBetween val="between"/>
      </c:valAx>
    </c:plotArea>
    <c:plotVisOnly val="1"/>
    <c:dispBlanksAs val="gap"/>
  </c:chart>
  <c:externalData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A063E-07B9-4218-BB96-96A717FC6E31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054A5D4-9436-45D7-9313-B387268481DD}">
      <dgm:prSet custT="1"/>
      <dgm:spPr/>
      <dgm:t>
        <a:bodyPr/>
        <a:lstStyle/>
        <a:p>
          <a:pPr algn="ctr"/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Постановление Губернатора Ханты-Мансийского автономного округа – Югры от 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14</a:t>
          </a:r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 декабря 2018 № 127 «О предельных (максимальных) индексах  изменения размера вносимой гражданами платы за коммунальные услуги в муниципальных образованиях Ханты-Мансийского автономного округа –Югры на 2019 – 2023 годы»</a:t>
          </a:r>
          <a:endParaRPr lang="ru-RU" sz="2000" dirty="0" smtClean="0">
            <a:latin typeface="Times New Roman" pitchFamily="18" charset="0"/>
            <a:cs typeface="Times New Roman" pitchFamily="18" charset="0"/>
          </a:endParaRPr>
        </a:p>
      </dgm:t>
    </dgm:pt>
    <dgm:pt modelId="{8C1474D1-5AEE-48B1-9210-C86610A30116}" type="parTrans" cxnId="{EC75B5D4-FBCD-47C0-9DED-39DB4382BD0E}">
      <dgm:prSet/>
      <dgm:spPr/>
      <dgm:t>
        <a:bodyPr/>
        <a:lstStyle/>
        <a:p>
          <a:endParaRPr lang="ru-RU"/>
        </a:p>
      </dgm:t>
    </dgm:pt>
    <dgm:pt modelId="{C2D6024C-AC71-4694-B8BE-DD51FE051DB2}" type="sibTrans" cxnId="{EC75B5D4-FBCD-47C0-9DED-39DB4382BD0E}">
      <dgm:prSet/>
      <dgm:spPr/>
      <dgm:t>
        <a:bodyPr/>
        <a:lstStyle/>
        <a:p>
          <a:endParaRPr lang="ru-RU"/>
        </a:p>
      </dgm:t>
    </dgm:pt>
    <dgm:pt modelId="{75690E18-624C-41F3-B46F-58B7F9DE5829}" type="pres">
      <dgm:prSet presAssocID="{D61A063E-07B9-4218-BB96-96A717FC6E3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F47A91E-49E5-406B-9B19-73FD70340200}" type="pres">
      <dgm:prSet presAssocID="{C054A5D4-9436-45D7-9313-B387268481DD}" presName="parentText" presStyleLbl="node1" presStyleIdx="0" presStyleCnt="1" custScaleY="557566" custLinFactY="-12989" custLinFactNeighborX="87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B399B4-3BFD-4A72-9FD5-23DC54BA9674}" type="presOf" srcId="{D61A063E-07B9-4218-BB96-96A717FC6E31}" destId="{75690E18-624C-41F3-B46F-58B7F9DE5829}" srcOrd="0" destOrd="0" presId="urn:microsoft.com/office/officeart/2005/8/layout/vList2"/>
    <dgm:cxn modelId="{EC75B5D4-FBCD-47C0-9DED-39DB4382BD0E}" srcId="{D61A063E-07B9-4218-BB96-96A717FC6E31}" destId="{C054A5D4-9436-45D7-9313-B387268481DD}" srcOrd="0" destOrd="0" parTransId="{8C1474D1-5AEE-48B1-9210-C86610A30116}" sibTransId="{C2D6024C-AC71-4694-B8BE-DD51FE051DB2}"/>
    <dgm:cxn modelId="{4C66FC3E-EDC9-44DD-AFAC-FA60E3D19D9D}" type="presOf" srcId="{C054A5D4-9436-45D7-9313-B387268481DD}" destId="{8F47A91E-49E5-406B-9B19-73FD70340200}" srcOrd="0" destOrd="0" presId="urn:microsoft.com/office/officeart/2005/8/layout/vList2"/>
    <dgm:cxn modelId="{517B0CB1-9779-444C-9735-E8AD3C401C25}" type="presParOf" srcId="{75690E18-624C-41F3-B46F-58B7F9DE5829}" destId="{8F47A91E-49E5-406B-9B19-73FD70340200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6CC1AD-1AC7-4A9C-9F20-8E1F76C8F810}" type="presOf" srcId="{745BD0D7-B30E-455B-B2EA-B108C1F32CF6}" destId="{946A20F1-94B0-450E-8173-C2652B524D8F}" srcOrd="0" destOrd="0" presId="urn:microsoft.com/office/officeart/2005/8/layout/process1"/>
    <dgm:cxn modelId="{19ADF06C-805C-4CD1-BB77-FB33EC0FA951}" type="presOf" srcId="{A79DB773-C63A-4724-A66B-D74974C5AD2E}" destId="{4ED50FCD-F6AB-4893-92A7-596DC3B8C54D}" srcOrd="0" destOrd="0" presId="urn:microsoft.com/office/officeart/2005/8/layout/process1"/>
    <dgm:cxn modelId="{A1ECB16B-F758-438F-8C89-B2261C735F93}" type="presOf" srcId="{B08F804C-8B80-433D-B003-109C5421061E}" destId="{73F89FF0-8A7C-451B-83C5-680DDAD63515}" srcOrd="0" destOrd="0" presId="urn:microsoft.com/office/officeart/2005/8/layout/process1"/>
    <dgm:cxn modelId="{A990A2AB-8ADC-4AAA-A47E-DE7475E95D3B}" type="presOf" srcId="{71887AC4-D9A4-43F1-B122-07AB3347777D}" destId="{6ABA35E1-AC89-4B12-9D31-44EE8B2E305B}" srcOrd="0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C6CEF917-2EE1-4544-A130-F32F29232E2E}" type="presOf" srcId="{BF429702-E3F5-419E-B5D6-969E0F22296F}" destId="{98F23982-CE6B-4B08-9868-E07F30B984FA}" srcOrd="0" destOrd="0" presId="urn:microsoft.com/office/officeart/2005/8/layout/process1"/>
    <dgm:cxn modelId="{198A0930-5A53-45FE-9FEE-583AB0207CB9}" type="presOf" srcId="{B08F804C-8B80-433D-B003-109C5421061E}" destId="{FF5FA16E-9330-4115-9457-D9B256F40F7A}" srcOrd="1" destOrd="0" presId="urn:microsoft.com/office/officeart/2005/8/layout/process1"/>
    <dgm:cxn modelId="{C90C51C2-3E88-4C52-9C80-BDD71F24B84A}" type="presOf" srcId="{50D31A9F-9FFC-4C49-8996-CA0C9796EC14}" destId="{604E651E-2713-4CBC-BFD3-9EF24199853E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D5E2E078-9A5A-41AF-A494-17C57F45865F}" type="presOf" srcId="{50D31A9F-9FFC-4C49-8996-CA0C9796EC14}" destId="{C6DB18FD-1F7B-407E-A6F3-8234D3BB756F}" srcOrd="1" destOrd="0" presId="urn:microsoft.com/office/officeart/2005/8/layout/process1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5565EF09-6707-487B-88D1-74D1A8EC0DAF}" type="presParOf" srcId="{6ABA35E1-AC89-4B12-9D31-44EE8B2E305B}" destId="{946A20F1-94B0-450E-8173-C2652B524D8F}" srcOrd="0" destOrd="0" presId="urn:microsoft.com/office/officeart/2005/8/layout/process1"/>
    <dgm:cxn modelId="{1C5E7997-D1EC-4CA0-8855-DE6CE2991DA3}" type="presParOf" srcId="{6ABA35E1-AC89-4B12-9D31-44EE8B2E305B}" destId="{604E651E-2713-4CBC-BFD3-9EF24199853E}" srcOrd="1" destOrd="0" presId="urn:microsoft.com/office/officeart/2005/8/layout/process1"/>
    <dgm:cxn modelId="{EC73C8F0-D02B-4561-82BB-C6C23634D8AB}" type="presParOf" srcId="{604E651E-2713-4CBC-BFD3-9EF24199853E}" destId="{C6DB18FD-1F7B-407E-A6F3-8234D3BB756F}" srcOrd="0" destOrd="0" presId="urn:microsoft.com/office/officeart/2005/8/layout/process1"/>
    <dgm:cxn modelId="{7A38F302-65E5-421C-85E0-BB9C01E52E4F}" type="presParOf" srcId="{6ABA35E1-AC89-4B12-9D31-44EE8B2E305B}" destId="{4ED50FCD-F6AB-4893-92A7-596DC3B8C54D}" srcOrd="2" destOrd="0" presId="urn:microsoft.com/office/officeart/2005/8/layout/process1"/>
    <dgm:cxn modelId="{04127EE5-3545-4206-8B5C-90A6365860C3}" type="presParOf" srcId="{6ABA35E1-AC89-4B12-9D31-44EE8B2E305B}" destId="{73F89FF0-8A7C-451B-83C5-680DDAD63515}" srcOrd="3" destOrd="0" presId="urn:microsoft.com/office/officeart/2005/8/layout/process1"/>
    <dgm:cxn modelId="{C9A652AF-3801-4D65-9A23-B6C2687FEC57}" type="presParOf" srcId="{73F89FF0-8A7C-451B-83C5-680DDAD63515}" destId="{FF5FA16E-9330-4115-9457-D9B256F40F7A}" srcOrd="0" destOrd="0" presId="urn:microsoft.com/office/officeart/2005/8/layout/process1"/>
    <dgm:cxn modelId="{4610A0C8-49C5-4CA4-8CFB-BA4D9402BD07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7FF5EF-085B-4625-9DBA-D7E6C6A9719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3B140F-E787-4654-881B-531E9422CEE7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 5 месяцев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2020 года 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2492C9E0-DA10-4123-A9E1-217CB531CDF3}" type="parTrans" cxnId="{CFCD961B-15E1-42BF-8755-A5CF235F9930}">
      <dgm:prSet/>
      <dgm:spPr/>
      <dgm:t>
        <a:bodyPr/>
        <a:lstStyle/>
        <a:p>
          <a:endParaRPr lang="ru-RU"/>
        </a:p>
      </dgm:t>
    </dgm:pt>
    <dgm:pt modelId="{888754DF-1356-4915-9904-8D43F0883EEB}" type="sibTrans" cxnId="{CFCD961B-15E1-42BF-8755-A5CF235F9930}">
      <dgm:prSet/>
      <dgm:spPr/>
      <dgm:t>
        <a:bodyPr/>
        <a:lstStyle/>
        <a:p>
          <a:endParaRPr lang="ru-RU"/>
        </a:p>
      </dgm:t>
    </dgm:pt>
    <dgm:pt modelId="{6AC6B0C7-1FFD-40CD-B3E6-2968F4EE2BC6}">
      <dgm:prSet phldrT="[Текст]" custT="1"/>
      <dgm:spPr>
        <a:noFill/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635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семей-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количество семей, получающих субсидию на оплату ЖКУ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3B0FB66F-E5CA-4F13-8B25-15783FF2F8F8}" type="parTrans" cxnId="{93FC9828-7CD5-4CBC-9F50-36C17B6ED4C0}">
      <dgm:prSet/>
      <dgm:spPr/>
      <dgm:t>
        <a:bodyPr/>
        <a:lstStyle/>
        <a:p>
          <a:endParaRPr lang="ru-RU"/>
        </a:p>
      </dgm:t>
    </dgm:pt>
    <dgm:pt modelId="{755DCCF3-57A6-482E-9762-0F7165233797}" type="sibTrans" cxnId="{93FC9828-7CD5-4CBC-9F50-36C17B6ED4C0}">
      <dgm:prSet/>
      <dgm:spPr/>
      <dgm:t>
        <a:bodyPr/>
        <a:lstStyle/>
        <a:p>
          <a:endParaRPr lang="ru-RU"/>
        </a:p>
      </dgm:t>
    </dgm:pt>
    <dgm:pt modelId="{3A69F2F0-0FEF-4F61-BD3C-3E3EF38E8F66}">
      <dgm:prSet phldrT="[Текст]"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2020 год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B400D81-AF04-4EE2-A06E-2CFD7F614CD0}" type="parTrans" cxnId="{5D486519-7C90-4796-908A-0AA0F743BC97}">
      <dgm:prSet/>
      <dgm:spPr/>
      <dgm:t>
        <a:bodyPr/>
        <a:lstStyle/>
        <a:p>
          <a:endParaRPr lang="ru-RU"/>
        </a:p>
      </dgm:t>
    </dgm:pt>
    <dgm:pt modelId="{F6DA96E9-91F6-4E04-8EA9-2ED2F23EF154}" type="sibTrans" cxnId="{5D486519-7C90-4796-908A-0AA0F743BC97}">
      <dgm:prSet/>
      <dgm:spPr/>
      <dgm:t>
        <a:bodyPr/>
        <a:lstStyle/>
        <a:p>
          <a:endParaRPr lang="ru-RU"/>
        </a:p>
      </dgm:t>
    </dgm:pt>
    <dgm:pt modelId="{F0406CF2-32EC-4CED-9C49-1FBD0E61E1CF}">
      <dgm:prSet custT="1"/>
      <dgm:spPr>
        <a:solidFill>
          <a:schemeClr val="bg1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724 </a:t>
          </a:r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семьи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количество семей, получающих субсидию на оплату ЖКУ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215F6F-A079-4861-93A4-E831D75B1874}" type="parTrans" cxnId="{881BCFD8-5A28-47DD-BB79-5A8D2674798E}">
      <dgm:prSet/>
      <dgm:spPr/>
      <dgm:t>
        <a:bodyPr/>
        <a:lstStyle/>
        <a:p>
          <a:endParaRPr lang="ru-RU"/>
        </a:p>
      </dgm:t>
    </dgm:pt>
    <dgm:pt modelId="{74B76FED-2F59-4C38-B1C4-DF83D5284AD0}" type="sibTrans" cxnId="{881BCFD8-5A28-47DD-BB79-5A8D2674798E}">
      <dgm:prSet/>
      <dgm:spPr/>
      <dgm:t>
        <a:bodyPr/>
        <a:lstStyle/>
        <a:p>
          <a:endParaRPr lang="ru-RU"/>
        </a:p>
      </dgm:t>
    </dgm:pt>
    <dgm:pt modelId="{60F75FBB-F57A-4EA3-B8BE-5F855B183765}">
      <dgm:prSet custT="1"/>
      <dgm:spPr>
        <a:solidFill>
          <a:schemeClr val="bg1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2803 </a:t>
          </a:r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рубля</a:t>
          </a:r>
          <a:r>
            <a:rPr lang="ru-RU" sz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средний ежемесячный размер субсидии на одну семь</a:t>
          </a:r>
          <a:r>
            <a:rPr lang="ru-RU" sz="1800" dirty="0" smtClean="0">
              <a:solidFill>
                <a:schemeClr val="tx1"/>
              </a:solidFill>
            </a:rPr>
            <a:t>ю </a:t>
          </a:r>
          <a:endParaRPr lang="ru-RU" sz="1800" dirty="0">
            <a:solidFill>
              <a:schemeClr val="tx1"/>
            </a:solidFill>
          </a:endParaRPr>
        </a:p>
      </dgm:t>
    </dgm:pt>
    <dgm:pt modelId="{FB6EEEE9-063A-4F6A-AEF8-333C456D4B4E}" type="parTrans" cxnId="{54DF1B4C-95A3-495E-AB9E-72DDB8A461E8}">
      <dgm:prSet/>
      <dgm:spPr/>
      <dgm:t>
        <a:bodyPr/>
        <a:lstStyle/>
        <a:p>
          <a:endParaRPr lang="ru-RU"/>
        </a:p>
      </dgm:t>
    </dgm:pt>
    <dgm:pt modelId="{8AD78EF8-0786-46C5-8C2D-BE233EFE349C}" type="sibTrans" cxnId="{54DF1B4C-95A3-495E-AB9E-72DDB8A461E8}">
      <dgm:prSet/>
      <dgm:spPr/>
      <dgm:t>
        <a:bodyPr/>
        <a:lstStyle/>
        <a:p>
          <a:endParaRPr lang="ru-RU"/>
        </a:p>
      </dgm:t>
    </dgm:pt>
    <dgm:pt modelId="{4634A2A1-B655-4B1D-B540-177BD3B3B08E}">
      <dgm:prSet custT="1"/>
      <dgm:spPr>
        <a:solidFill>
          <a:schemeClr val="bg1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24,4 </a:t>
          </a:r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млн</a:t>
          </a:r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– общая сумма субсидий</a:t>
          </a:r>
          <a:endParaRPr lang="ru-RU" sz="1800" dirty="0">
            <a:solidFill>
              <a:schemeClr val="tx1"/>
            </a:solidFill>
          </a:endParaRPr>
        </a:p>
      </dgm:t>
    </dgm:pt>
    <dgm:pt modelId="{899DB61C-8792-4F4C-ACDC-7338043AC9A9}" type="parTrans" cxnId="{24439669-EA8E-432D-9654-76F490D4CC9A}">
      <dgm:prSet/>
      <dgm:spPr/>
      <dgm:t>
        <a:bodyPr/>
        <a:lstStyle/>
        <a:p>
          <a:endParaRPr lang="ru-RU"/>
        </a:p>
      </dgm:t>
    </dgm:pt>
    <dgm:pt modelId="{28BCE014-4700-437B-B1FE-8F3F7B12F4A0}" type="sibTrans" cxnId="{24439669-EA8E-432D-9654-76F490D4CC9A}">
      <dgm:prSet/>
      <dgm:spPr/>
      <dgm:t>
        <a:bodyPr/>
        <a:lstStyle/>
        <a:p>
          <a:endParaRPr lang="ru-RU"/>
        </a:p>
      </dgm:t>
    </dgm:pt>
    <dgm:pt modelId="{AEDB9CC5-83A9-41C6-8BF3-19A331788167}">
      <dgm:prSet phldrT="[Текст]" custT="1"/>
      <dgm:spPr>
        <a:noFill/>
      </dgm:spPr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9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млн. руб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. –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общая сумма субсидий</a:t>
          </a:r>
        </a:p>
      </dgm:t>
    </dgm:pt>
    <dgm:pt modelId="{505D7260-C0D4-4499-B0DA-3FBDF438658C}" type="sibTrans" cxnId="{9DA8611E-86E0-4371-A60C-338E3A17C36D}">
      <dgm:prSet/>
      <dgm:spPr/>
      <dgm:t>
        <a:bodyPr/>
        <a:lstStyle/>
        <a:p>
          <a:endParaRPr lang="ru-RU"/>
        </a:p>
      </dgm:t>
    </dgm:pt>
    <dgm:pt modelId="{3E232561-B1B5-4536-9D7C-D6DC7CA224E0}" type="parTrans" cxnId="{9DA8611E-86E0-4371-A60C-338E3A17C36D}">
      <dgm:prSet/>
      <dgm:spPr/>
      <dgm:t>
        <a:bodyPr/>
        <a:lstStyle/>
        <a:p>
          <a:endParaRPr lang="ru-RU"/>
        </a:p>
      </dgm:t>
    </dgm:pt>
    <dgm:pt modelId="{B731C981-19FD-44E5-8863-A2D512115955}">
      <dgm:prSet phldrT="[Текст]" custT="1"/>
      <dgm:spPr>
        <a:noFill/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2836 </a:t>
          </a:r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рублей</a:t>
          </a:r>
          <a:r>
            <a:rPr lang="ru-RU" sz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средний ежемесячный размер субсидии на одну семь</a:t>
          </a:r>
          <a:r>
            <a:rPr lang="ru-RU" sz="1800" dirty="0" smtClean="0"/>
            <a:t>ю</a:t>
          </a:r>
          <a:endParaRPr lang="ru-RU" sz="1800" dirty="0"/>
        </a:p>
      </dgm:t>
    </dgm:pt>
    <dgm:pt modelId="{4A3CDF36-41D4-4A94-9171-CA21D2A9B6E2}" type="sibTrans" cxnId="{C84587CD-530A-46D8-B58D-4C6858871ABC}">
      <dgm:prSet/>
      <dgm:spPr/>
      <dgm:t>
        <a:bodyPr/>
        <a:lstStyle/>
        <a:p>
          <a:endParaRPr lang="ru-RU"/>
        </a:p>
      </dgm:t>
    </dgm:pt>
    <dgm:pt modelId="{A6FE6056-03FD-408A-B941-6DE0F06DA784}" type="parTrans" cxnId="{C84587CD-530A-46D8-B58D-4C6858871ABC}">
      <dgm:prSet/>
      <dgm:spPr/>
      <dgm:t>
        <a:bodyPr/>
        <a:lstStyle/>
        <a:p>
          <a:endParaRPr lang="ru-RU"/>
        </a:p>
      </dgm:t>
    </dgm:pt>
    <dgm:pt modelId="{E63C2C02-7A37-4DA6-A35E-7BF70C5E83D0}">
      <dgm:prSet custT="1"/>
      <dgm:spPr/>
      <dgm:t>
        <a:bodyPr/>
        <a:lstStyle/>
        <a:p>
          <a:r>
            <a:rPr lang="ru-RU" sz="1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716</a:t>
          </a:r>
          <a:r>
            <a:rPr lang="ru-RU" sz="15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семей-</a:t>
          </a:r>
          <a:r>
            <a:rPr lang="ru-RU" sz="1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количество семей, получающих субсидию на оплату ЖКУ</a:t>
          </a:r>
          <a:endParaRPr lang="ru-RU" sz="1800" dirty="0">
            <a:solidFill>
              <a:srgbClr val="000000"/>
            </a:solidFill>
          </a:endParaRPr>
        </a:p>
      </dgm:t>
    </dgm:pt>
    <dgm:pt modelId="{0AB6E8D3-4481-4635-B2E7-E690C5A646E6}" type="parTrans" cxnId="{FA3D38D5-69BA-4D28-A25C-B9BD6EE1FA85}">
      <dgm:prSet/>
      <dgm:spPr/>
      <dgm:t>
        <a:bodyPr/>
        <a:lstStyle/>
        <a:p>
          <a:endParaRPr lang="ru-RU"/>
        </a:p>
      </dgm:t>
    </dgm:pt>
    <dgm:pt modelId="{2E747613-B80B-49DB-8D7F-7A9E87E07DE1}" type="sibTrans" cxnId="{FA3D38D5-69BA-4D28-A25C-B9BD6EE1FA85}">
      <dgm:prSet/>
      <dgm:spPr/>
      <dgm:t>
        <a:bodyPr/>
        <a:lstStyle/>
        <a:p>
          <a:endParaRPr lang="ru-RU"/>
        </a:p>
      </dgm:t>
    </dgm:pt>
    <dgm:pt modelId="{CF863EE7-D912-4D47-BE4F-CA43148DC088}">
      <dgm:prSet custT="1"/>
      <dgm:spPr/>
      <dgm:t>
        <a:bodyPr/>
        <a:lstStyle/>
        <a:p>
          <a:r>
            <a:rPr lang="ru-RU" sz="1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2578</a:t>
          </a:r>
          <a:r>
            <a:rPr lang="ru-RU" sz="15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рублей</a:t>
          </a:r>
          <a:r>
            <a:rPr lang="ru-RU" sz="1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средний ежемесячный размер субсидии на одну семь</a:t>
          </a:r>
          <a:r>
            <a:rPr lang="ru-RU" sz="1800" dirty="0" smtClean="0">
              <a:solidFill>
                <a:srgbClr val="000000"/>
              </a:solidFill>
            </a:rPr>
            <a:t>ю </a:t>
          </a:r>
          <a:endParaRPr lang="ru-RU" sz="1800" dirty="0">
            <a:solidFill>
              <a:srgbClr val="000000"/>
            </a:solidFill>
          </a:endParaRPr>
        </a:p>
      </dgm:t>
    </dgm:pt>
    <dgm:pt modelId="{A1BF261B-CCAA-4797-9DEB-225C3E195967}" type="parTrans" cxnId="{F88B5F42-3212-45BA-8474-10708EC4D777}">
      <dgm:prSet/>
      <dgm:spPr/>
      <dgm:t>
        <a:bodyPr/>
        <a:lstStyle/>
        <a:p>
          <a:endParaRPr lang="ru-RU"/>
        </a:p>
      </dgm:t>
    </dgm:pt>
    <dgm:pt modelId="{1145AA38-6E01-44E7-86FD-EBAF3464E1B9}" type="sibTrans" cxnId="{F88B5F42-3212-45BA-8474-10708EC4D777}">
      <dgm:prSet/>
      <dgm:spPr/>
      <dgm:t>
        <a:bodyPr/>
        <a:lstStyle/>
        <a:p>
          <a:endParaRPr lang="ru-RU"/>
        </a:p>
      </dgm:t>
    </dgm:pt>
    <dgm:pt modelId="{824B306C-2A97-4EB9-8107-19EA268EA71D}">
      <dgm:prSet custT="1"/>
      <dgm:spPr/>
      <dgm:t>
        <a:bodyPr/>
        <a:lstStyle/>
        <a:p>
          <a:r>
            <a:rPr lang="ru-RU" sz="18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9,2</a:t>
          </a:r>
          <a:r>
            <a:rPr lang="ru-RU" sz="15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млн. руб</a:t>
          </a:r>
          <a:r>
            <a:rPr lang="ru-RU" sz="15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. – </a:t>
          </a:r>
          <a:r>
            <a:rPr lang="ru-RU" sz="18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общая сумма субсидий</a:t>
          </a:r>
          <a:endParaRPr lang="ru-RU" sz="1800" dirty="0">
            <a:solidFill>
              <a:srgbClr val="000000"/>
            </a:solidFill>
          </a:endParaRPr>
        </a:p>
      </dgm:t>
    </dgm:pt>
    <dgm:pt modelId="{9BF9B571-B313-4B3A-B43F-B20FB5BB1FF4}" type="parTrans" cxnId="{C3FC7269-B74E-4854-85C7-2201F7732A1D}">
      <dgm:prSet/>
      <dgm:spPr/>
      <dgm:t>
        <a:bodyPr/>
        <a:lstStyle/>
        <a:p>
          <a:endParaRPr lang="ru-RU"/>
        </a:p>
      </dgm:t>
    </dgm:pt>
    <dgm:pt modelId="{AF50EFDC-484F-47DA-A797-9F024C0916F0}" type="sibTrans" cxnId="{C3FC7269-B74E-4854-85C7-2201F7732A1D}">
      <dgm:prSet/>
      <dgm:spPr/>
      <dgm:t>
        <a:bodyPr/>
        <a:lstStyle/>
        <a:p>
          <a:endParaRPr lang="ru-RU"/>
        </a:p>
      </dgm:t>
    </dgm:pt>
    <dgm:pt modelId="{19212BD6-A015-4317-BA6D-03C414DD6D0E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за 5 месяцев</a:t>
          </a:r>
        </a:p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2021 года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BEA158F7-E869-4CE1-A796-D01332D5EB24}" type="parTrans" cxnId="{1BB54807-1C9A-46C5-A914-01AA64297262}">
      <dgm:prSet/>
      <dgm:spPr/>
      <dgm:t>
        <a:bodyPr/>
        <a:lstStyle/>
        <a:p>
          <a:endParaRPr lang="ru-RU"/>
        </a:p>
      </dgm:t>
    </dgm:pt>
    <dgm:pt modelId="{7AA47425-E368-405A-A597-A56180C0C5D6}" type="sibTrans" cxnId="{1BB54807-1C9A-46C5-A914-01AA64297262}">
      <dgm:prSet/>
      <dgm:spPr/>
      <dgm:t>
        <a:bodyPr/>
        <a:lstStyle/>
        <a:p>
          <a:endParaRPr lang="ru-RU"/>
        </a:p>
      </dgm:t>
    </dgm:pt>
    <dgm:pt modelId="{A341CF25-B151-40C2-9CB4-D60BF8DB1370}" type="pres">
      <dgm:prSet presAssocID="{6C7FF5EF-085B-4625-9DBA-D7E6C6A9719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5255AA3-9ADF-4FB3-B4E2-AFC4E948DC06}" type="pres">
      <dgm:prSet presAssocID="{E03B140F-E787-4654-881B-531E9422CEE7}" presName="composite" presStyleCnt="0"/>
      <dgm:spPr/>
    </dgm:pt>
    <dgm:pt modelId="{4BD3E662-293A-4857-9AFF-533EF1CE2AE2}" type="pres">
      <dgm:prSet presAssocID="{E03B140F-E787-4654-881B-531E9422CEE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6F187E-3639-443A-902D-2DD331AEF226}" type="pres">
      <dgm:prSet presAssocID="{E03B140F-E787-4654-881B-531E9422CEE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5A64C4-7A3D-45AA-B9B4-AEE2F626E68C}" type="pres">
      <dgm:prSet presAssocID="{888754DF-1356-4915-9904-8D43F0883EEB}" presName="sp" presStyleCnt="0"/>
      <dgm:spPr/>
    </dgm:pt>
    <dgm:pt modelId="{7F595D91-F58C-42D6-BD9C-0BBA06425212}" type="pres">
      <dgm:prSet presAssocID="{3A69F2F0-0FEF-4F61-BD3C-3E3EF38E8F66}" presName="composite" presStyleCnt="0"/>
      <dgm:spPr/>
    </dgm:pt>
    <dgm:pt modelId="{5F1EDDCF-8DFA-4848-BDF7-693D9C95B796}" type="pres">
      <dgm:prSet presAssocID="{3A69F2F0-0FEF-4F61-BD3C-3E3EF38E8F6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C69154-F330-439A-8F0C-2D124264AC0A}" type="pres">
      <dgm:prSet presAssocID="{3A69F2F0-0FEF-4F61-BD3C-3E3EF38E8F6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713065-90E0-47C1-8009-D078535C3AA0}" type="pres">
      <dgm:prSet presAssocID="{F6DA96E9-91F6-4E04-8EA9-2ED2F23EF154}" presName="sp" presStyleCnt="0"/>
      <dgm:spPr/>
    </dgm:pt>
    <dgm:pt modelId="{133C0B2C-45AC-48AD-B17D-9469E9C6F52F}" type="pres">
      <dgm:prSet presAssocID="{19212BD6-A015-4317-BA6D-03C414DD6D0E}" presName="composite" presStyleCnt="0"/>
      <dgm:spPr/>
    </dgm:pt>
    <dgm:pt modelId="{B0C3907F-2FB3-4783-9312-2B0CCCE13C72}" type="pres">
      <dgm:prSet presAssocID="{19212BD6-A015-4317-BA6D-03C414DD6D0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D808BF-4403-4589-9C73-6674EDDB6C8B}" type="pres">
      <dgm:prSet presAssocID="{19212BD6-A015-4317-BA6D-03C414DD6D0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FCD961B-15E1-42BF-8755-A5CF235F9930}" srcId="{6C7FF5EF-085B-4625-9DBA-D7E6C6A97198}" destId="{E03B140F-E787-4654-881B-531E9422CEE7}" srcOrd="0" destOrd="0" parTransId="{2492C9E0-DA10-4123-A9E1-217CB531CDF3}" sibTransId="{888754DF-1356-4915-9904-8D43F0883EEB}"/>
    <dgm:cxn modelId="{93FC9828-7CD5-4CBC-9F50-36C17B6ED4C0}" srcId="{E03B140F-E787-4654-881B-531E9422CEE7}" destId="{6AC6B0C7-1FFD-40CD-B3E6-2968F4EE2BC6}" srcOrd="0" destOrd="0" parTransId="{3B0FB66F-E5CA-4F13-8B25-15783FF2F8F8}" sibTransId="{755DCCF3-57A6-482E-9762-0F7165233797}"/>
    <dgm:cxn modelId="{C3FC7269-B74E-4854-85C7-2201F7732A1D}" srcId="{19212BD6-A015-4317-BA6D-03C414DD6D0E}" destId="{824B306C-2A97-4EB9-8107-19EA268EA71D}" srcOrd="2" destOrd="0" parTransId="{9BF9B571-B313-4B3A-B43F-B20FB5BB1FF4}" sibTransId="{AF50EFDC-484F-47DA-A797-9F024C0916F0}"/>
    <dgm:cxn modelId="{54DF1B4C-95A3-495E-AB9E-72DDB8A461E8}" srcId="{3A69F2F0-0FEF-4F61-BD3C-3E3EF38E8F66}" destId="{60F75FBB-F57A-4EA3-B8BE-5F855B183765}" srcOrd="1" destOrd="0" parTransId="{FB6EEEE9-063A-4F6A-AEF8-333C456D4B4E}" sibTransId="{8AD78EF8-0786-46C5-8C2D-BE233EFE349C}"/>
    <dgm:cxn modelId="{5D486519-7C90-4796-908A-0AA0F743BC97}" srcId="{6C7FF5EF-085B-4625-9DBA-D7E6C6A97198}" destId="{3A69F2F0-0FEF-4F61-BD3C-3E3EF38E8F66}" srcOrd="1" destOrd="0" parTransId="{9B400D81-AF04-4EE2-A06E-2CFD7F614CD0}" sibTransId="{F6DA96E9-91F6-4E04-8EA9-2ED2F23EF154}"/>
    <dgm:cxn modelId="{FA3D38D5-69BA-4D28-A25C-B9BD6EE1FA85}" srcId="{19212BD6-A015-4317-BA6D-03C414DD6D0E}" destId="{E63C2C02-7A37-4DA6-A35E-7BF70C5E83D0}" srcOrd="0" destOrd="0" parTransId="{0AB6E8D3-4481-4635-B2E7-E690C5A646E6}" sibTransId="{2E747613-B80B-49DB-8D7F-7A9E87E07DE1}"/>
    <dgm:cxn modelId="{93E29BF0-8AFD-4526-A73C-DF3F5854D132}" type="presOf" srcId="{4634A2A1-B655-4B1D-B540-177BD3B3B08E}" destId="{6CC69154-F330-439A-8F0C-2D124264AC0A}" srcOrd="0" destOrd="2" presId="urn:microsoft.com/office/officeart/2005/8/layout/chevron2"/>
    <dgm:cxn modelId="{6614BADA-FCCD-4D4D-8EAA-46B04F3DE531}" type="presOf" srcId="{F0406CF2-32EC-4CED-9C49-1FBD0E61E1CF}" destId="{6CC69154-F330-439A-8F0C-2D124264AC0A}" srcOrd="0" destOrd="0" presId="urn:microsoft.com/office/officeart/2005/8/layout/chevron2"/>
    <dgm:cxn modelId="{E887821F-E0A6-4ABD-92EA-7A0DAB3EEF95}" type="presOf" srcId="{E63C2C02-7A37-4DA6-A35E-7BF70C5E83D0}" destId="{32D808BF-4403-4589-9C73-6674EDDB6C8B}" srcOrd="0" destOrd="0" presId="urn:microsoft.com/office/officeart/2005/8/layout/chevron2"/>
    <dgm:cxn modelId="{C84587CD-530A-46D8-B58D-4C6858871ABC}" srcId="{E03B140F-E787-4654-881B-531E9422CEE7}" destId="{B731C981-19FD-44E5-8863-A2D512115955}" srcOrd="1" destOrd="0" parTransId="{A6FE6056-03FD-408A-B941-6DE0F06DA784}" sibTransId="{4A3CDF36-41D4-4A94-9171-CA21D2A9B6E2}"/>
    <dgm:cxn modelId="{9DA8611E-86E0-4371-A60C-338E3A17C36D}" srcId="{E03B140F-E787-4654-881B-531E9422CEE7}" destId="{AEDB9CC5-83A9-41C6-8BF3-19A331788167}" srcOrd="2" destOrd="0" parTransId="{3E232561-B1B5-4536-9D7C-D6DC7CA224E0}" sibTransId="{505D7260-C0D4-4499-B0DA-3FBDF438658C}"/>
    <dgm:cxn modelId="{A6446BC3-86FF-4FD9-B424-49192C878C7E}" type="presOf" srcId="{6C7FF5EF-085B-4625-9DBA-D7E6C6A97198}" destId="{A341CF25-B151-40C2-9CB4-D60BF8DB1370}" srcOrd="0" destOrd="0" presId="urn:microsoft.com/office/officeart/2005/8/layout/chevron2"/>
    <dgm:cxn modelId="{F88B5F42-3212-45BA-8474-10708EC4D777}" srcId="{19212BD6-A015-4317-BA6D-03C414DD6D0E}" destId="{CF863EE7-D912-4D47-BE4F-CA43148DC088}" srcOrd="1" destOrd="0" parTransId="{A1BF261B-CCAA-4797-9DEB-225C3E195967}" sibTransId="{1145AA38-6E01-44E7-86FD-EBAF3464E1B9}"/>
    <dgm:cxn modelId="{E55EB789-3C90-4875-A262-FE1403D81734}" type="presOf" srcId="{CF863EE7-D912-4D47-BE4F-CA43148DC088}" destId="{32D808BF-4403-4589-9C73-6674EDDB6C8B}" srcOrd="0" destOrd="1" presId="urn:microsoft.com/office/officeart/2005/8/layout/chevron2"/>
    <dgm:cxn modelId="{24439669-EA8E-432D-9654-76F490D4CC9A}" srcId="{3A69F2F0-0FEF-4F61-BD3C-3E3EF38E8F66}" destId="{4634A2A1-B655-4B1D-B540-177BD3B3B08E}" srcOrd="2" destOrd="0" parTransId="{899DB61C-8792-4F4C-ACDC-7338043AC9A9}" sibTransId="{28BCE014-4700-437B-B1FE-8F3F7B12F4A0}"/>
    <dgm:cxn modelId="{A101A623-64AD-4776-925E-56680EE93C3F}" type="presOf" srcId="{60F75FBB-F57A-4EA3-B8BE-5F855B183765}" destId="{6CC69154-F330-439A-8F0C-2D124264AC0A}" srcOrd="0" destOrd="1" presId="urn:microsoft.com/office/officeart/2005/8/layout/chevron2"/>
    <dgm:cxn modelId="{881BCFD8-5A28-47DD-BB79-5A8D2674798E}" srcId="{3A69F2F0-0FEF-4F61-BD3C-3E3EF38E8F66}" destId="{F0406CF2-32EC-4CED-9C49-1FBD0E61E1CF}" srcOrd="0" destOrd="0" parTransId="{8D215F6F-A079-4861-93A4-E831D75B1874}" sibTransId="{74B76FED-2F59-4C38-B1C4-DF83D5284AD0}"/>
    <dgm:cxn modelId="{B275433F-CF6D-47FC-B8A2-B81EF86F7A8D}" type="presOf" srcId="{824B306C-2A97-4EB9-8107-19EA268EA71D}" destId="{32D808BF-4403-4589-9C73-6674EDDB6C8B}" srcOrd="0" destOrd="2" presId="urn:microsoft.com/office/officeart/2005/8/layout/chevron2"/>
    <dgm:cxn modelId="{1BB54807-1C9A-46C5-A914-01AA64297262}" srcId="{6C7FF5EF-085B-4625-9DBA-D7E6C6A97198}" destId="{19212BD6-A015-4317-BA6D-03C414DD6D0E}" srcOrd="2" destOrd="0" parTransId="{BEA158F7-E869-4CE1-A796-D01332D5EB24}" sibTransId="{7AA47425-E368-405A-A597-A56180C0C5D6}"/>
    <dgm:cxn modelId="{97FBDD70-4653-4026-A9A4-CB4423B6A88B}" type="presOf" srcId="{3A69F2F0-0FEF-4F61-BD3C-3E3EF38E8F66}" destId="{5F1EDDCF-8DFA-4848-BDF7-693D9C95B796}" srcOrd="0" destOrd="0" presId="urn:microsoft.com/office/officeart/2005/8/layout/chevron2"/>
    <dgm:cxn modelId="{0E7EBBB3-4EA5-4E3E-B07F-6D08D3407420}" type="presOf" srcId="{6AC6B0C7-1FFD-40CD-B3E6-2968F4EE2BC6}" destId="{526F187E-3639-443A-902D-2DD331AEF226}" srcOrd="0" destOrd="0" presId="urn:microsoft.com/office/officeart/2005/8/layout/chevron2"/>
    <dgm:cxn modelId="{4AD56386-FFAC-4A14-B901-B37008772F51}" type="presOf" srcId="{E03B140F-E787-4654-881B-531E9422CEE7}" destId="{4BD3E662-293A-4857-9AFF-533EF1CE2AE2}" srcOrd="0" destOrd="0" presId="urn:microsoft.com/office/officeart/2005/8/layout/chevron2"/>
    <dgm:cxn modelId="{481D138A-FE2F-4AD7-8E07-23E82C1A452F}" type="presOf" srcId="{19212BD6-A015-4317-BA6D-03C414DD6D0E}" destId="{B0C3907F-2FB3-4783-9312-2B0CCCE13C72}" srcOrd="0" destOrd="0" presId="urn:microsoft.com/office/officeart/2005/8/layout/chevron2"/>
    <dgm:cxn modelId="{25127900-4CB2-4809-820C-7CD5E9732BB2}" type="presOf" srcId="{AEDB9CC5-83A9-41C6-8BF3-19A331788167}" destId="{526F187E-3639-443A-902D-2DD331AEF226}" srcOrd="0" destOrd="2" presId="urn:microsoft.com/office/officeart/2005/8/layout/chevron2"/>
    <dgm:cxn modelId="{3118BB46-4C95-4F03-ADD6-B7F6A4CFE1C2}" type="presOf" srcId="{B731C981-19FD-44E5-8863-A2D512115955}" destId="{526F187E-3639-443A-902D-2DD331AEF226}" srcOrd="0" destOrd="1" presId="urn:microsoft.com/office/officeart/2005/8/layout/chevron2"/>
    <dgm:cxn modelId="{825C29C4-1749-4DA9-8DB9-E8538253DD06}" type="presParOf" srcId="{A341CF25-B151-40C2-9CB4-D60BF8DB1370}" destId="{65255AA3-9ADF-4FB3-B4E2-AFC4E948DC06}" srcOrd="0" destOrd="0" presId="urn:microsoft.com/office/officeart/2005/8/layout/chevron2"/>
    <dgm:cxn modelId="{E9199870-47AE-476B-B3B4-511EDE078151}" type="presParOf" srcId="{65255AA3-9ADF-4FB3-B4E2-AFC4E948DC06}" destId="{4BD3E662-293A-4857-9AFF-533EF1CE2AE2}" srcOrd="0" destOrd="0" presId="urn:microsoft.com/office/officeart/2005/8/layout/chevron2"/>
    <dgm:cxn modelId="{622CB93C-346C-4231-85E6-54665EDE4ED4}" type="presParOf" srcId="{65255AA3-9ADF-4FB3-B4E2-AFC4E948DC06}" destId="{526F187E-3639-443A-902D-2DD331AEF226}" srcOrd="1" destOrd="0" presId="urn:microsoft.com/office/officeart/2005/8/layout/chevron2"/>
    <dgm:cxn modelId="{F5B10372-B167-4FE2-ABDF-32A7478D2642}" type="presParOf" srcId="{A341CF25-B151-40C2-9CB4-D60BF8DB1370}" destId="{FA5A64C4-7A3D-45AA-B9B4-AEE2F626E68C}" srcOrd="1" destOrd="0" presId="urn:microsoft.com/office/officeart/2005/8/layout/chevron2"/>
    <dgm:cxn modelId="{BEBA037D-40C6-48DE-BE09-FA20C8CE85F8}" type="presParOf" srcId="{A341CF25-B151-40C2-9CB4-D60BF8DB1370}" destId="{7F595D91-F58C-42D6-BD9C-0BBA06425212}" srcOrd="2" destOrd="0" presId="urn:microsoft.com/office/officeart/2005/8/layout/chevron2"/>
    <dgm:cxn modelId="{92BD3E49-7324-44CF-AED5-30539A08A93D}" type="presParOf" srcId="{7F595D91-F58C-42D6-BD9C-0BBA06425212}" destId="{5F1EDDCF-8DFA-4848-BDF7-693D9C95B796}" srcOrd="0" destOrd="0" presId="urn:microsoft.com/office/officeart/2005/8/layout/chevron2"/>
    <dgm:cxn modelId="{61EF573A-3A66-483F-A642-4D903EB4456E}" type="presParOf" srcId="{7F595D91-F58C-42D6-BD9C-0BBA06425212}" destId="{6CC69154-F330-439A-8F0C-2D124264AC0A}" srcOrd="1" destOrd="0" presId="urn:microsoft.com/office/officeart/2005/8/layout/chevron2"/>
    <dgm:cxn modelId="{A7B7F60F-DC4F-45F9-97C9-ABA74F292488}" type="presParOf" srcId="{A341CF25-B151-40C2-9CB4-D60BF8DB1370}" destId="{CC713065-90E0-47C1-8009-D078535C3AA0}" srcOrd="3" destOrd="0" presId="urn:microsoft.com/office/officeart/2005/8/layout/chevron2"/>
    <dgm:cxn modelId="{F89B3E6F-E237-45C2-8A5B-E081E97C6342}" type="presParOf" srcId="{A341CF25-B151-40C2-9CB4-D60BF8DB1370}" destId="{133C0B2C-45AC-48AD-B17D-9469E9C6F52F}" srcOrd="4" destOrd="0" presId="urn:microsoft.com/office/officeart/2005/8/layout/chevron2"/>
    <dgm:cxn modelId="{B7234447-4616-458D-A0B3-C8932C33929D}" type="presParOf" srcId="{133C0B2C-45AC-48AD-B17D-9469E9C6F52F}" destId="{B0C3907F-2FB3-4783-9312-2B0CCCE13C72}" srcOrd="0" destOrd="0" presId="urn:microsoft.com/office/officeart/2005/8/layout/chevron2"/>
    <dgm:cxn modelId="{83B4A587-E3A4-440B-91C7-2117C030462C}" type="presParOf" srcId="{133C0B2C-45AC-48AD-B17D-9469E9C6F52F}" destId="{32D808BF-4403-4589-9C73-6674EDDB6C8B}" srcOrd="1" destOrd="0" presId="urn:microsoft.com/office/officeart/2005/8/layout/chevron2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1EC98E0A-8424-42F8-B83D-F579949D90BF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F4E381-FC50-4A56-A7BA-D438D45EB66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социальной защиты населения по городу Нижневартовску и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Нижневартовскому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району по адресу: 628 606, г. Нижневартовск, ул.60 лет Октября, 1/а, (3 этаж), тел: 8(3466)41-67-77, горячая линия: 8(3466)29-19-40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66DEBD-D50B-483D-9495-060E474C0805}" type="parTrans" cxnId="{43294FC2-83CF-4BE7-B43F-007F86B409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CCED65-3DAE-4D30-B88F-4E1450348D35}" type="sibTrans" cxnId="{43294FC2-83CF-4BE7-B43F-007F86B4096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9F09F0-0542-4A86-A029-0F660ADD9BE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Филиал АУ Ханты-Мансийского автономного округа - Югры «МФЦ Югры» в Нижневартовском районе 628634, Ханты-Мансийский автономный округ – Югра,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Излучинск, ул. Таежная, д. 6 тел.: +7(346) 628 10 55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9141C20-651C-4224-9FE0-0E5D7FAB7C57}" type="parTrans" cxnId="{D4C81730-F85C-4FE6-BD18-B4FC963BAC2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FCEC5A-9627-4D06-98FF-B83FCC899445}" type="sibTrans" cxnId="{D4C81730-F85C-4FE6-BD18-B4FC963BAC2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5034C8-61BE-482A-A9E3-13E30F3B89C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Территориально обособленное структурное подразделение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Новоаганск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филиала АУ «Многофункциональный центр Югры» в Нижневартовском районе по адресу: 628647,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Нижневартовский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район,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Новоаганск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ул. 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Мелик-Карамова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д. 16, тел.: 8(34668)5-22-00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507328-340D-42D1-BF92-64579CF9D59C}" type="parTrans" cxnId="{E66CFD0F-065C-4D3C-9240-C5C64B6C4DB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118961-979E-4844-BEA9-7D1E9D5C9623}" type="sibTrans" cxnId="{E66CFD0F-065C-4D3C-9240-C5C64B6C4DB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FF99FB-80CB-4F6F-8673-3B0DE93EA1C7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Территориальные отделения филиала АУ Ханты-Мансийского автономного округа - Югры «МФЦ Югры» в сельских поселениях Нижневартовского района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ABC629F-238A-4580-B7D4-9F64EBD47141}" type="parTrans" cxnId="{388591BF-23BD-4DD2-8EED-5995F5A22EE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586106-0A27-48AC-AF4B-519EE0D9D5F9}" type="sibTrans" cxnId="{388591BF-23BD-4DD2-8EED-5995F5A22EE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81E21E-23C5-4308-A257-3827F33B6459}" type="pres">
      <dgm:prSet presAssocID="{1EC98E0A-8424-42F8-B83D-F579949D90B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70FF44-85C1-48ED-86D0-196446DD51AB}" type="pres">
      <dgm:prSet presAssocID="{5BF4E381-FC50-4A56-A7BA-D438D45EB66E}" presName="parentText" presStyleLbl="node1" presStyleIdx="0" presStyleCnt="4" custLinFactY="-4685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474282-6D87-408F-9980-41F49C17C322}" type="pres">
      <dgm:prSet presAssocID="{4ACCED65-3DAE-4D30-B88F-4E1450348D35}" presName="spacer" presStyleCnt="0"/>
      <dgm:spPr/>
    </dgm:pt>
    <dgm:pt modelId="{02A3CB7F-67BD-4C4D-93D5-1FEF1382CFE0}" type="pres">
      <dgm:prSet presAssocID="{219F09F0-0542-4A86-A029-0F660ADD9BE7}" presName="parentText" presStyleLbl="node1" presStyleIdx="1" presStyleCnt="4" custLinFactY="-352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CE9FDD-2887-411F-81C4-26F535958F53}" type="pres">
      <dgm:prSet presAssocID="{1CFCEC5A-9627-4D06-98FF-B83FCC899445}" presName="spacer" presStyleCnt="0"/>
      <dgm:spPr/>
    </dgm:pt>
    <dgm:pt modelId="{DA8EE4C9-E652-47BA-BC42-433476B83B2F}" type="pres">
      <dgm:prSet presAssocID="{885034C8-61BE-482A-A9E3-13E30F3B89CF}" presName="parentText" presStyleLbl="node1" presStyleIdx="2" presStyleCnt="4" custLinFactY="-21025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B924DA-D1BE-441F-94D3-9118FB1E1A2D}" type="pres">
      <dgm:prSet presAssocID="{01118961-979E-4844-BEA9-7D1E9D5C9623}" presName="spacer" presStyleCnt="0"/>
      <dgm:spPr/>
    </dgm:pt>
    <dgm:pt modelId="{8C384C98-06E2-4F89-B296-C44BC54A4A49}" type="pres">
      <dgm:prSet presAssocID="{83FF99FB-80CB-4F6F-8673-3B0DE93EA1C7}" presName="parentText" presStyleLbl="node1" presStyleIdx="3" presStyleCnt="4" custLinFactY="-6823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8591BF-23BD-4DD2-8EED-5995F5A22EE6}" srcId="{1EC98E0A-8424-42F8-B83D-F579949D90BF}" destId="{83FF99FB-80CB-4F6F-8673-3B0DE93EA1C7}" srcOrd="3" destOrd="0" parTransId="{7ABC629F-238A-4580-B7D4-9F64EBD47141}" sibTransId="{D8586106-0A27-48AC-AF4B-519EE0D9D5F9}"/>
    <dgm:cxn modelId="{F1004644-597E-4B64-82FD-72478D0E7C56}" type="presOf" srcId="{219F09F0-0542-4A86-A029-0F660ADD9BE7}" destId="{02A3CB7F-67BD-4C4D-93D5-1FEF1382CFE0}" srcOrd="0" destOrd="0" presId="urn:microsoft.com/office/officeart/2005/8/layout/vList2"/>
    <dgm:cxn modelId="{DEB2D2F1-995D-4C73-A04A-5C8F5ACE1805}" type="presOf" srcId="{83FF99FB-80CB-4F6F-8673-3B0DE93EA1C7}" destId="{8C384C98-06E2-4F89-B296-C44BC54A4A49}" srcOrd="0" destOrd="0" presId="urn:microsoft.com/office/officeart/2005/8/layout/vList2"/>
    <dgm:cxn modelId="{D4C81730-F85C-4FE6-BD18-B4FC963BAC2D}" srcId="{1EC98E0A-8424-42F8-B83D-F579949D90BF}" destId="{219F09F0-0542-4A86-A029-0F660ADD9BE7}" srcOrd="1" destOrd="0" parTransId="{89141C20-651C-4224-9FE0-0E5D7FAB7C57}" sibTransId="{1CFCEC5A-9627-4D06-98FF-B83FCC899445}"/>
    <dgm:cxn modelId="{9FD3FF12-9EE1-4146-AFEF-5B064450F6C8}" type="presOf" srcId="{885034C8-61BE-482A-A9E3-13E30F3B89CF}" destId="{DA8EE4C9-E652-47BA-BC42-433476B83B2F}" srcOrd="0" destOrd="0" presId="urn:microsoft.com/office/officeart/2005/8/layout/vList2"/>
    <dgm:cxn modelId="{7820ED5C-87D5-47CE-9BC2-4AD96F918CC0}" type="presOf" srcId="{5BF4E381-FC50-4A56-A7BA-D438D45EB66E}" destId="{AA70FF44-85C1-48ED-86D0-196446DD51AB}" srcOrd="0" destOrd="0" presId="urn:microsoft.com/office/officeart/2005/8/layout/vList2"/>
    <dgm:cxn modelId="{43294FC2-83CF-4BE7-B43F-007F86B40963}" srcId="{1EC98E0A-8424-42F8-B83D-F579949D90BF}" destId="{5BF4E381-FC50-4A56-A7BA-D438D45EB66E}" srcOrd="0" destOrd="0" parTransId="{BF66DEBD-D50B-483D-9495-060E474C0805}" sibTransId="{4ACCED65-3DAE-4D30-B88F-4E1450348D35}"/>
    <dgm:cxn modelId="{C4A72C35-3AAC-423C-9528-755FFF67FC59}" type="presOf" srcId="{1EC98E0A-8424-42F8-B83D-F579949D90BF}" destId="{8581E21E-23C5-4308-A257-3827F33B6459}" srcOrd="0" destOrd="0" presId="urn:microsoft.com/office/officeart/2005/8/layout/vList2"/>
    <dgm:cxn modelId="{E66CFD0F-065C-4D3C-9240-C5C64B6C4DBF}" srcId="{1EC98E0A-8424-42F8-B83D-F579949D90BF}" destId="{885034C8-61BE-482A-A9E3-13E30F3B89CF}" srcOrd="2" destOrd="0" parTransId="{A1507328-340D-42D1-BF92-64579CF9D59C}" sibTransId="{01118961-979E-4844-BEA9-7D1E9D5C9623}"/>
    <dgm:cxn modelId="{B59FD482-AA67-4C25-A347-9D886B534F3E}" type="presParOf" srcId="{8581E21E-23C5-4308-A257-3827F33B6459}" destId="{AA70FF44-85C1-48ED-86D0-196446DD51AB}" srcOrd="0" destOrd="0" presId="urn:microsoft.com/office/officeart/2005/8/layout/vList2"/>
    <dgm:cxn modelId="{5B5D4C3E-598F-4766-98D5-0AA94C376C47}" type="presParOf" srcId="{8581E21E-23C5-4308-A257-3827F33B6459}" destId="{DF474282-6D87-408F-9980-41F49C17C322}" srcOrd="1" destOrd="0" presId="urn:microsoft.com/office/officeart/2005/8/layout/vList2"/>
    <dgm:cxn modelId="{5D30185D-FCDA-4BA3-8F60-ADCE2F6C169E}" type="presParOf" srcId="{8581E21E-23C5-4308-A257-3827F33B6459}" destId="{02A3CB7F-67BD-4C4D-93D5-1FEF1382CFE0}" srcOrd="2" destOrd="0" presId="urn:microsoft.com/office/officeart/2005/8/layout/vList2"/>
    <dgm:cxn modelId="{BF2524A6-1A68-4086-A024-C0C1EE960ED8}" type="presParOf" srcId="{8581E21E-23C5-4308-A257-3827F33B6459}" destId="{85CE9FDD-2887-411F-81C4-26F535958F53}" srcOrd="3" destOrd="0" presId="urn:microsoft.com/office/officeart/2005/8/layout/vList2"/>
    <dgm:cxn modelId="{246DA921-FE0B-4A94-97A0-2CA9D48FECCA}" type="presParOf" srcId="{8581E21E-23C5-4308-A257-3827F33B6459}" destId="{DA8EE4C9-E652-47BA-BC42-433476B83B2F}" srcOrd="4" destOrd="0" presId="urn:microsoft.com/office/officeart/2005/8/layout/vList2"/>
    <dgm:cxn modelId="{38BFDD0B-B75E-4A0B-99CB-28FDE540BC80}" type="presParOf" srcId="{8581E21E-23C5-4308-A257-3827F33B6459}" destId="{0AB924DA-D1BE-441F-94D3-9118FB1E1A2D}" srcOrd="5" destOrd="0" presId="urn:microsoft.com/office/officeart/2005/8/layout/vList2"/>
    <dgm:cxn modelId="{D676EDA9-989A-4986-BFA1-FA213F1C5CD3}" type="presParOf" srcId="{8581E21E-23C5-4308-A257-3827F33B6459}" destId="{8C384C98-06E2-4F89-B296-C44BC54A4A4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2DA5F11-DB1E-4AC4-8D16-95E8E2EDAD75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C20B4D1-CB5D-4A33-97A0-B77B9A46A6CA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www.rst.admhmao.ru</a:t>
          </a:r>
          <a:endParaRPr lang="ru-RU" sz="1600" b="1" dirty="0">
            <a:solidFill>
              <a:schemeClr val="tx1"/>
            </a:solidFill>
          </a:endParaRPr>
        </a:p>
      </dgm:t>
    </dgm:pt>
    <dgm:pt modelId="{EC096E74-FDE5-4D79-842A-4EAA0A64B494}" type="parTrans" cxnId="{7652FAD4-B230-48AB-B8DA-5E45B5650C80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22F4224-0A1F-45CA-8D8A-7524BC7C46E1}" type="sibTrans" cxnId="{7652FAD4-B230-48AB-B8DA-5E45B5650C80}">
      <dgm:prSet custT="1"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1F6BD515-A2D2-4BFE-8AD2-FF85DEFDA914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Документы</a:t>
          </a:r>
          <a:endParaRPr lang="ru-RU" sz="1800" b="1" dirty="0">
            <a:solidFill>
              <a:schemeClr val="tx1"/>
            </a:solidFill>
          </a:endParaRPr>
        </a:p>
      </dgm:t>
    </dgm:pt>
    <dgm:pt modelId="{B4F61007-A866-4ACB-B509-0702FF6763CD}" type="parTrans" cxnId="{779497D9-F306-446C-9821-9EBED2ECB2B9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604E9014-EF94-4730-A4C2-23D625C23FC4}" type="sibTrans" cxnId="{779497D9-F306-446C-9821-9EBED2ECB2B9}">
      <dgm:prSet custT="1"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3B8C33DF-4EE5-4F7F-897E-737DAA0675A3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Приказы службы</a:t>
          </a:r>
          <a:endParaRPr lang="ru-RU" sz="1800" b="1" dirty="0">
            <a:solidFill>
              <a:schemeClr val="tx1"/>
            </a:solidFill>
          </a:endParaRPr>
        </a:p>
      </dgm:t>
    </dgm:pt>
    <dgm:pt modelId="{A53AFCB1-06DB-4D52-9E4F-DBBFF882A28A}" type="parTrans" cxnId="{42834E79-00B5-4958-B017-8F366BF369C2}">
      <dgm:prSet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D8FE3C8E-77AB-45F2-B13C-020C4F6089AE}" type="sibTrans" cxnId="{42834E79-00B5-4958-B017-8F366BF369C2}">
      <dgm:prSet custT="1"/>
      <dgm:spPr/>
      <dgm:t>
        <a:bodyPr/>
        <a:lstStyle/>
        <a:p>
          <a:endParaRPr lang="ru-RU" sz="1600">
            <a:solidFill>
              <a:schemeClr val="tx1"/>
            </a:solidFill>
          </a:endParaRPr>
        </a:p>
      </dgm:t>
    </dgm:pt>
    <dgm:pt modelId="{5E141B2D-8EB4-4092-A082-0191F0D130E1}" type="pres">
      <dgm:prSet presAssocID="{82DA5F11-DB1E-4AC4-8D16-95E8E2EDAD7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59F96DB-A05C-46A3-98DD-23FA0A36A55A}" type="pres">
      <dgm:prSet presAssocID="{FC20B4D1-CB5D-4A33-97A0-B77B9A46A6CA}" presName="parTxOnly" presStyleLbl="node1" presStyleIdx="0" presStyleCnt="3" custScaleX="114242" custLinFactNeighborY="1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F956E5-A103-479F-B075-08D79EC1C4E2}" type="pres">
      <dgm:prSet presAssocID="{122F4224-0A1F-45CA-8D8A-7524BC7C46E1}" presName="parTxOnlySpace" presStyleCnt="0"/>
      <dgm:spPr/>
    </dgm:pt>
    <dgm:pt modelId="{89BDB868-B788-4C3C-9E0B-80BAEC7EAEAA}" type="pres">
      <dgm:prSet presAssocID="{1F6BD515-A2D2-4BFE-8AD2-FF85DEFDA91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062BA-B1F5-4843-9137-A39686865F71}" type="pres">
      <dgm:prSet presAssocID="{604E9014-EF94-4730-A4C2-23D625C23FC4}" presName="parTxOnlySpace" presStyleCnt="0"/>
      <dgm:spPr/>
    </dgm:pt>
    <dgm:pt modelId="{EF12092F-0F72-4662-8F86-A5C7B9BDED50}" type="pres">
      <dgm:prSet presAssocID="{3B8C33DF-4EE5-4F7F-897E-737DAA0675A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2834E79-00B5-4958-B017-8F366BF369C2}" srcId="{82DA5F11-DB1E-4AC4-8D16-95E8E2EDAD75}" destId="{3B8C33DF-4EE5-4F7F-897E-737DAA0675A3}" srcOrd="2" destOrd="0" parTransId="{A53AFCB1-06DB-4D52-9E4F-DBBFF882A28A}" sibTransId="{D8FE3C8E-77AB-45F2-B13C-020C4F6089AE}"/>
    <dgm:cxn modelId="{0B45903E-1EE4-4A7E-AE98-874D14FBABAB}" type="presOf" srcId="{3B8C33DF-4EE5-4F7F-897E-737DAA0675A3}" destId="{EF12092F-0F72-4662-8F86-A5C7B9BDED50}" srcOrd="0" destOrd="0" presId="urn:microsoft.com/office/officeart/2005/8/layout/chevron1"/>
    <dgm:cxn modelId="{7652FAD4-B230-48AB-B8DA-5E45B5650C80}" srcId="{82DA5F11-DB1E-4AC4-8D16-95E8E2EDAD75}" destId="{FC20B4D1-CB5D-4A33-97A0-B77B9A46A6CA}" srcOrd="0" destOrd="0" parTransId="{EC096E74-FDE5-4D79-842A-4EAA0A64B494}" sibTransId="{122F4224-0A1F-45CA-8D8A-7524BC7C46E1}"/>
    <dgm:cxn modelId="{BE4FD543-2596-4727-B090-D50D97BD91E7}" type="presOf" srcId="{FC20B4D1-CB5D-4A33-97A0-B77B9A46A6CA}" destId="{959F96DB-A05C-46A3-98DD-23FA0A36A55A}" srcOrd="0" destOrd="0" presId="urn:microsoft.com/office/officeart/2005/8/layout/chevron1"/>
    <dgm:cxn modelId="{CA7DF412-9503-432D-8388-60B5B9B33D46}" type="presOf" srcId="{1F6BD515-A2D2-4BFE-8AD2-FF85DEFDA914}" destId="{89BDB868-B788-4C3C-9E0B-80BAEC7EAEAA}" srcOrd="0" destOrd="0" presId="urn:microsoft.com/office/officeart/2005/8/layout/chevron1"/>
    <dgm:cxn modelId="{779497D9-F306-446C-9821-9EBED2ECB2B9}" srcId="{82DA5F11-DB1E-4AC4-8D16-95E8E2EDAD75}" destId="{1F6BD515-A2D2-4BFE-8AD2-FF85DEFDA914}" srcOrd="1" destOrd="0" parTransId="{B4F61007-A866-4ACB-B509-0702FF6763CD}" sibTransId="{604E9014-EF94-4730-A4C2-23D625C23FC4}"/>
    <dgm:cxn modelId="{1E7151E1-FBB4-43F7-8D12-056DB3871860}" type="presOf" srcId="{82DA5F11-DB1E-4AC4-8D16-95E8E2EDAD75}" destId="{5E141B2D-8EB4-4092-A082-0191F0D130E1}" srcOrd="0" destOrd="0" presId="urn:microsoft.com/office/officeart/2005/8/layout/chevron1"/>
    <dgm:cxn modelId="{21B368FC-4782-4846-B945-E25C369D8216}" type="presParOf" srcId="{5E141B2D-8EB4-4092-A082-0191F0D130E1}" destId="{959F96DB-A05C-46A3-98DD-23FA0A36A55A}" srcOrd="0" destOrd="0" presId="urn:microsoft.com/office/officeart/2005/8/layout/chevron1"/>
    <dgm:cxn modelId="{9AFCBA84-4C4D-4F0E-9E26-E412FF6CDCE7}" type="presParOf" srcId="{5E141B2D-8EB4-4092-A082-0191F0D130E1}" destId="{98F956E5-A103-479F-B075-08D79EC1C4E2}" srcOrd="1" destOrd="0" presId="urn:microsoft.com/office/officeart/2005/8/layout/chevron1"/>
    <dgm:cxn modelId="{93879CD2-24F5-4B39-B098-4B15842B9324}" type="presParOf" srcId="{5E141B2D-8EB4-4092-A082-0191F0D130E1}" destId="{89BDB868-B788-4C3C-9E0B-80BAEC7EAEAA}" srcOrd="2" destOrd="0" presId="urn:microsoft.com/office/officeart/2005/8/layout/chevron1"/>
    <dgm:cxn modelId="{C997C0AB-D01B-4D40-9A6F-860AA3B6238D}" type="presParOf" srcId="{5E141B2D-8EB4-4092-A082-0191F0D130E1}" destId="{D4A062BA-B1F5-4843-9137-A39686865F71}" srcOrd="3" destOrd="0" presId="urn:microsoft.com/office/officeart/2005/8/layout/chevron1"/>
    <dgm:cxn modelId="{C614B69D-CC15-411F-ADCB-FBFC832A652D}" type="presParOf" srcId="{5E141B2D-8EB4-4092-A082-0191F0D130E1}" destId="{EF12092F-0F72-4662-8F86-A5C7B9BDED5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01E002EA-54D3-405E-984C-2D0E05FBFAAD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5333952-D0C8-49C6-9C4A-D3FD46B54000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Экономика и финансы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319655-33AC-481E-993C-D5D955ADFAEF}" type="parTrans" cxnId="{24316D68-B9D1-454F-A08A-52ED7E762B87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8CC203D-7A1E-40FE-BA60-2A85FB24585B}" type="sibTrans" cxnId="{24316D68-B9D1-454F-A08A-52ED7E762B87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5FDAFEA-053C-4915-87F5-0719FC77066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Регулирование цен и тарифов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338A099-3598-4EA9-8C2D-99359DC5948D}" type="parTrans" cxnId="{FED1857A-2330-466F-B9EF-8DC703E55DED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993D270-752C-4C32-9BAC-517C9EEA08A8}" type="sibTrans" cxnId="{FED1857A-2330-466F-B9EF-8DC703E55DED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BC91554-CB6B-44EA-87A4-62069ABD3699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Производственная сфера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32E34BC-083F-45DA-9FA6-369326073757}" type="parTrans" cxnId="{3C043C2E-1477-4A18-AD81-693D6AF51085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9264A66-93B3-452D-AE3F-03D6F6869BBE}" type="sibTrans" cxnId="{3C043C2E-1477-4A18-AD81-693D6AF51085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5F4B6B-DF36-4340-AF57-14C655F18F84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РСТ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55DC42-AD3F-48E1-82EC-53EDA5A14BA5}" type="parTrans" cxnId="{DD5924D5-82DE-4F5A-B458-8C4D142E8DF4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49B6E60-C3DF-455C-86FA-25ED2E3584E3}" type="sibTrans" cxnId="{DD5924D5-82DE-4F5A-B458-8C4D142E8DF4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738501D-1B20-4DAD-963E-9016EDF654F3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www.nvraion.ru</a:t>
          </a:r>
          <a:endParaRPr lang="ru-RU" sz="14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2C7C8AC-E827-4888-9A19-B2EF97EBE7E6}" type="parTrans" cxnId="{ED0A33E8-1801-43CD-B556-734AFCD5CB5A}">
      <dgm:prSet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131660-8591-4696-AC76-3B3A31AB3C31}" type="sibTrans" cxnId="{ED0A33E8-1801-43CD-B556-734AFCD5CB5A}">
      <dgm:prSet custT="1"/>
      <dgm:spPr/>
      <dgm:t>
        <a:bodyPr/>
        <a:lstStyle/>
        <a:p>
          <a:endParaRPr lang="ru-RU" sz="140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12D6284-5ADC-43E3-8D0D-8AB8E7CF4998}" type="pres">
      <dgm:prSet presAssocID="{01E002EA-54D3-405E-984C-2D0E05FBFAA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84E2BC-F401-4DD4-BE44-CFBC2070F9F2}" type="pres">
      <dgm:prSet presAssocID="{8738501D-1B20-4DAD-963E-9016EDF654F3}" presName="parTxOnly" presStyleLbl="node1" presStyleIdx="0" presStyleCnt="5" custScaleX="131265" custScaleY="98645" custLinFactNeighborX="-1920" custLinFactNeighborY="-648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F13E86-7D81-4785-90C6-401239B70E63}" type="pres">
      <dgm:prSet presAssocID="{CC131660-8591-4696-AC76-3B3A31AB3C31}" presName="parTxOnlySpace" presStyleCnt="0"/>
      <dgm:spPr/>
    </dgm:pt>
    <dgm:pt modelId="{DF71F905-892C-4C8C-971C-023DCADE2401}" type="pres">
      <dgm:prSet presAssocID="{05333952-D0C8-49C6-9C4A-D3FD46B54000}" presName="parTxOnly" presStyleLbl="node1" presStyleIdx="1" presStyleCnt="5" custScaleX="120702" custLinFactNeighborX="-12293" custLinFactNeighborY="-655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02E409-921F-43E7-9E7E-3BD5D6C6BA0D}" type="pres">
      <dgm:prSet presAssocID="{28CC203D-7A1E-40FE-BA60-2A85FB24585B}" presName="parTxOnlySpace" presStyleCnt="0"/>
      <dgm:spPr/>
    </dgm:pt>
    <dgm:pt modelId="{0FED111C-E409-4F9E-938D-BCF3DDCA784C}" type="pres">
      <dgm:prSet presAssocID="{E5FDAFEA-053C-4915-87F5-0719FC770662}" presName="parTxOnly" presStyleLbl="node1" presStyleIdx="2" presStyleCnt="5" custScaleX="123021" custLinFactNeighborX="-36592" custLinFactNeighborY="-655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560650-A277-48BA-BA0E-3B2D9A8FAE6B}" type="pres">
      <dgm:prSet presAssocID="{4993D270-752C-4C32-9BAC-517C9EEA08A8}" presName="parTxOnlySpace" presStyleCnt="0"/>
      <dgm:spPr/>
    </dgm:pt>
    <dgm:pt modelId="{B972146D-FEAC-44F8-BA66-E965B420991E}" type="pres">
      <dgm:prSet presAssocID="{4BC91554-CB6B-44EA-87A4-62069ABD3699}" presName="parTxOnly" presStyleLbl="node1" presStyleIdx="3" presStyleCnt="5" custScaleX="113162" custLinFactNeighborX="-48113" custLinFactNeighborY="-6912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227C3C-281B-4806-AF38-2099E4607118}" type="pres">
      <dgm:prSet presAssocID="{89264A66-93B3-452D-AE3F-03D6F6869BBE}" presName="parTxOnlySpace" presStyleCnt="0"/>
      <dgm:spPr/>
    </dgm:pt>
    <dgm:pt modelId="{D8BB55BC-7DF5-496F-A812-C0EAFCBABCB8}" type="pres">
      <dgm:prSet presAssocID="{2D5F4B6B-DF36-4340-AF57-14C655F18F84}" presName="parTxOnly" presStyleLbl="node1" presStyleIdx="4" presStyleCnt="5" custScaleX="67335" custScaleY="87923" custLinFactNeighborX="27030" custLinFactNeighborY="-6897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1118B0E-7A1B-4A9D-8950-AEA187479232}" type="presOf" srcId="{8738501D-1B20-4DAD-963E-9016EDF654F3}" destId="{5284E2BC-F401-4DD4-BE44-CFBC2070F9F2}" srcOrd="0" destOrd="0" presId="urn:microsoft.com/office/officeart/2005/8/layout/chevron1"/>
    <dgm:cxn modelId="{24316D68-B9D1-454F-A08A-52ED7E762B87}" srcId="{01E002EA-54D3-405E-984C-2D0E05FBFAAD}" destId="{05333952-D0C8-49C6-9C4A-D3FD46B54000}" srcOrd="1" destOrd="0" parTransId="{ED319655-33AC-481E-993C-D5D955ADFAEF}" sibTransId="{28CC203D-7A1E-40FE-BA60-2A85FB24585B}"/>
    <dgm:cxn modelId="{DD5924D5-82DE-4F5A-B458-8C4D142E8DF4}" srcId="{01E002EA-54D3-405E-984C-2D0E05FBFAAD}" destId="{2D5F4B6B-DF36-4340-AF57-14C655F18F84}" srcOrd="4" destOrd="0" parTransId="{AE55DC42-AD3F-48E1-82EC-53EDA5A14BA5}" sibTransId="{B49B6E60-C3DF-455C-86FA-25ED2E3584E3}"/>
    <dgm:cxn modelId="{FB3B9180-FDEB-44C5-8BB2-C4EDD9B1B702}" type="presOf" srcId="{E5FDAFEA-053C-4915-87F5-0719FC770662}" destId="{0FED111C-E409-4F9E-938D-BCF3DDCA784C}" srcOrd="0" destOrd="0" presId="urn:microsoft.com/office/officeart/2005/8/layout/chevron1"/>
    <dgm:cxn modelId="{24533A19-35EA-4F20-98A7-B5C330CDAD45}" type="presOf" srcId="{05333952-D0C8-49C6-9C4A-D3FD46B54000}" destId="{DF71F905-892C-4C8C-971C-023DCADE2401}" srcOrd="0" destOrd="0" presId="urn:microsoft.com/office/officeart/2005/8/layout/chevron1"/>
    <dgm:cxn modelId="{1B657C5E-7455-4035-A245-1E9706D665CE}" type="presOf" srcId="{4BC91554-CB6B-44EA-87A4-62069ABD3699}" destId="{B972146D-FEAC-44F8-BA66-E965B420991E}" srcOrd="0" destOrd="0" presId="urn:microsoft.com/office/officeart/2005/8/layout/chevron1"/>
    <dgm:cxn modelId="{61ACDD3B-9C4F-4467-AF68-C828DC0D9BF8}" type="presOf" srcId="{01E002EA-54D3-405E-984C-2D0E05FBFAAD}" destId="{212D6284-5ADC-43E3-8D0D-8AB8E7CF4998}" srcOrd="0" destOrd="0" presId="urn:microsoft.com/office/officeart/2005/8/layout/chevron1"/>
    <dgm:cxn modelId="{41F84B7E-10B9-415A-BCBF-AC9483029EC1}" type="presOf" srcId="{2D5F4B6B-DF36-4340-AF57-14C655F18F84}" destId="{D8BB55BC-7DF5-496F-A812-C0EAFCBABCB8}" srcOrd="0" destOrd="0" presId="urn:microsoft.com/office/officeart/2005/8/layout/chevron1"/>
    <dgm:cxn modelId="{FED1857A-2330-466F-B9EF-8DC703E55DED}" srcId="{01E002EA-54D3-405E-984C-2D0E05FBFAAD}" destId="{E5FDAFEA-053C-4915-87F5-0719FC770662}" srcOrd="2" destOrd="0" parTransId="{C338A099-3598-4EA9-8C2D-99359DC5948D}" sibTransId="{4993D270-752C-4C32-9BAC-517C9EEA08A8}"/>
    <dgm:cxn modelId="{3C043C2E-1477-4A18-AD81-693D6AF51085}" srcId="{01E002EA-54D3-405E-984C-2D0E05FBFAAD}" destId="{4BC91554-CB6B-44EA-87A4-62069ABD3699}" srcOrd="3" destOrd="0" parTransId="{732E34BC-083F-45DA-9FA6-369326073757}" sibTransId="{89264A66-93B3-452D-AE3F-03D6F6869BBE}"/>
    <dgm:cxn modelId="{ED0A33E8-1801-43CD-B556-734AFCD5CB5A}" srcId="{01E002EA-54D3-405E-984C-2D0E05FBFAAD}" destId="{8738501D-1B20-4DAD-963E-9016EDF654F3}" srcOrd="0" destOrd="0" parTransId="{12C7C8AC-E827-4888-9A19-B2EF97EBE7E6}" sibTransId="{CC131660-8591-4696-AC76-3B3A31AB3C31}"/>
    <dgm:cxn modelId="{050D03F7-0105-48F5-BBA0-1AC9F78072D4}" type="presParOf" srcId="{212D6284-5ADC-43E3-8D0D-8AB8E7CF4998}" destId="{5284E2BC-F401-4DD4-BE44-CFBC2070F9F2}" srcOrd="0" destOrd="0" presId="urn:microsoft.com/office/officeart/2005/8/layout/chevron1"/>
    <dgm:cxn modelId="{98E8CEB4-38FC-4D21-9DB5-FD52FEB1E92E}" type="presParOf" srcId="{212D6284-5ADC-43E3-8D0D-8AB8E7CF4998}" destId="{4BF13E86-7D81-4785-90C6-401239B70E63}" srcOrd="1" destOrd="0" presId="urn:microsoft.com/office/officeart/2005/8/layout/chevron1"/>
    <dgm:cxn modelId="{A9D000CF-F660-41E2-B190-560F5B4C7218}" type="presParOf" srcId="{212D6284-5ADC-43E3-8D0D-8AB8E7CF4998}" destId="{DF71F905-892C-4C8C-971C-023DCADE2401}" srcOrd="2" destOrd="0" presId="urn:microsoft.com/office/officeart/2005/8/layout/chevron1"/>
    <dgm:cxn modelId="{FD0FA7D9-EF77-4E82-B83B-EF8815004586}" type="presParOf" srcId="{212D6284-5ADC-43E3-8D0D-8AB8E7CF4998}" destId="{C102E409-921F-43E7-9E7E-3BD5D6C6BA0D}" srcOrd="3" destOrd="0" presId="urn:microsoft.com/office/officeart/2005/8/layout/chevron1"/>
    <dgm:cxn modelId="{D823DC84-F168-4A68-A12D-675E70D1CBCB}" type="presParOf" srcId="{212D6284-5ADC-43E3-8D0D-8AB8E7CF4998}" destId="{0FED111C-E409-4F9E-938D-BCF3DDCA784C}" srcOrd="4" destOrd="0" presId="urn:microsoft.com/office/officeart/2005/8/layout/chevron1"/>
    <dgm:cxn modelId="{55D31602-08B9-41B0-AEFE-E534090A82C4}" type="presParOf" srcId="{212D6284-5ADC-43E3-8D0D-8AB8E7CF4998}" destId="{A7560650-A277-48BA-BA0E-3B2D9A8FAE6B}" srcOrd="5" destOrd="0" presId="urn:microsoft.com/office/officeart/2005/8/layout/chevron1"/>
    <dgm:cxn modelId="{18DA44EB-C7D8-4BD6-B506-A59750A0CC63}" type="presParOf" srcId="{212D6284-5ADC-43E3-8D0D-8AB8E7CF4998}" destId="{B972146D-FEAC-44F8-BA66-E965B420991E}" srcOrd="6" destOrd="0" presId="urn:microsoft.com/office/officeart/2005/8/layout/chevron1"/>
    <dgm:cxn modelId="{3C186E0A-81FA-4806-A9B5-A0BFC614D001}" type="presParOf" srcId="{212D6284-5ADC-43E3-8D0D-8AB8E7CF4998}" destId="{FE227C3C-281B-4806-AF38-2099E4607118}" srcOrd="7" destOrd="0" presId="urn:microsoft.com/office/officeart/2005/8/layout/chevron1"/>
    <dgm:cxn modelId="{78F4699D-B3B0-471B-9700-22D92482D0B8}" type="presParOf" srcId="{212D6284-5ADC-43E3-8D0D-8AB8E7CF4998}" destId="{D8BB55BC-7DF5-496F-A812-C0EAFCBABCB8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4790ADF-058B-4222-881F-164D8D6016F8}" type="doc">
      <dgm:prSet loTypeId="urn:microsoft.com/office/officeart/2005/8/layout/hProcess1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61206E-DA00-4E80-8181-E547AF9C241C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Адрес: 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628624, Нижневартовск, Ханты-Мансийская, 40 - 2 офис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C5D666-06F1-4885-A4F8-DF753AFB276A}" type="parTrans" cxnId="{9E53E78A-108B-45A0-91AF-BD645C0AD8C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A51B714-B4F5-459D-A29C-89794C3CA5C3}" type="sibTrans" cxnId="{9E53E78A-108B-45A0-91AF-BD645C0AD8C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C4AAA4-32F2-4A14-B910-F99B473443AD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Телефон: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(3466) 46-37-70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79F396F-1D46-49ED-921E-F0915BF3F9B1}" type="parTrans" cxnId="{D8B453D2-DD01-4082-85EC-0DD328D0541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9E1E27A-06D4-4597-A27A-4E6D2E572727}" type="sibTrans" cxnId="{D8B453D2-DD01-4082-85EC-0DD328D0541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ACA057-A708-463A-8636-EEF183BB3EB2}">
      <dgm:prSet/>
      <dgm:spPr/>
      <dgm:t>
        <a:bodyPr/>
        <a:lstStyle/>
        <a:p>
          <a:pPr rtl="0"/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</a:t>
          </a:r>
          <a:r>
            <a:rPr lang="ru-RU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mail</a:t>
          </a:r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 </a:t>
          </a:r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nvt-jsn@admhmao.ru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8FAC10-3E1B-44A5-8D36-FA6D2287E799}" type="parTrans" cxnId="{B8538F9C-14F6-4E27-BBAA-E301C51E44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619FB6-1A68-42FD-8804-8C60A71AC154}" type="sibTrans" cxnId="{B8538F9C-14F6-4E27-BBAA-E301C51E44B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21216D-93E4-4397-ACBA-4E7C7A7F8236}" type="pres">
      <dgm:prSet presAssocID="{C4790ADF-058B-4222-881F-164D8D6016F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C11513B-B736-4970-A2F2-8093413E3A7E}" type="pres">
      <dgm:prSet presAssocID="{C4790ADF-058B-4222-881F-164D8D6016F8}" presName="arrow" presStyleLbl="bgShp" presStyleIdx="0" presStyleCnt="1" custLinFactNeighborX="-877"/>
      <dgm:spPr/>
    </dgm:pt>
    <dgm:pt modelId="{E2402667-FC8F-4F5D-986B-93CFFE1A1EEF}" type="pres">
      <dgm:prSet presAssocID="{C4790ADF-058B-4222-881F-164D8D6016F8}" presName="points" presStyleCnt="0"/>
      <dgm:spPr/>
    </dgm:pt>
    <dgm:pt modelId="{9E546B43-7DC2-49E8-B8E9-7BA6D7E04EF8}" type="pres">
      <dgm:prSet presAssocID="{BB61206E-DA00-4E80-8181-E547AF9C241C}" presName="compositeA" presStyleCnt="0"/>
      <dgm:spPr/>
    </dgm:pt>
    <dgm:pt modelId="{BBFEB221-7737-4F7F-A6E2-6C949E9FF16D}" type="pres">
      <dgm:prSet presAssocID="{BB61206E-DA00-4E80-8181-E547AF9C241C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C9871-195E-43A2-83AE-CDF3E287B0D7}" type="pres">
      <dgm:prSet presAssocID="{BB61206E-DA00-4E80-8181-E547AF9C241C}" presName="circleA" presStyleLbl="node1" presStyleIdx="0" presStyleCnt="3"/>
      <dgm:spPr/>
    </dgm:pt>
    <dgm:pt modelId="{449865DD-B9F3-4B8F-A231-DDDF382CE47A}" type="pres">
      <dgm:prSet presAssocID="{BB61206E-DA00-4E80-8181-E547AF9C241C}" presName="spaceA" presStyleCnt="0"/>
      <dgm:spPr/>
    </dgm:pt>
    <dgm:pt modelId="{F3EB59DD-CC43-494F-8787-16C2478AF948}" type="pres">
      <dgm:prSet presAssocID="{2A51B714-B4F5-459D-A29C-89794C3CA5C3}" presName="space" presStyleCnt="0"/>
      <dgm:spPr/>
    </dgm:pt>
    <dgm:pt modelId="{C698831A-1A9C-459F-A82E-B9540AF75975}" type="pres">
      <dgm:prSet presAssocID="{23C4AAA4-32F2-4A14-B910-F99B473443AD}" presName="compositeB" presStyleCnt="0"/>
      <dgm:spPr/>
    </dgm:pt>
    <dgm:pt modelId="{29BA75C6-2481-493A-B1B8-6675F52AD4F9}" type="pres">
      <dgm:prSet presAssocID="{23C4AAA4-32F2-4A14-B910-F99B473443AD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93EC9E-8375-45EE-B506-8365E2C3CA10}" type="pres">
      <dgm:prSet presAssocID="{23C4AAA4-32F2-4A14-B910-F99B473443AD}" presName="circleB" presStyleLbl="node1" presStyleIdx="1" presStyleCnt="3"/>
      <dgm:spPr/>
    </dgm:pt>
    <dgm:pt modelId="{EB0A5F19-425E-4E2B-BE51-ACE006B39680}" type="pres">
      <dgm:prSet presAssocID="{23C4AAA4-32F2-4A14-B910-F99B473443AD}" presName="spaceB" presStyleCnt="0"/>
      <dgm:spPr/>
    </dgm:pt>
    <dgm:pt modelId="{3F52E1FB-AA3B-44FF-B3FC-631809032FBE}" type="pres">
      <dgm:prSet presAssocID="{49E1E27A-06D4-4597-A27A-4E6D2E572727}" presName="space" presStyleCnt="0"/>
      <dgm:spPr/>
    </dgm:pt>
    <dgm:pt modelId="{AE793324-4C81-4C16-B6E3-61A0AC7A3A02}" type="pres">
      <dgm:prSet presAssocID="{C1ACA057-A708-463A-8636-EEF183BB3EB2}" presName="compositeA" presStyleCnt="0"/>
      <dgm:spPr/>
    </dgm:pt>
    <dgm:pt modelId="{67F010AA-153E-4C7B-A272-D6949CD725D5}" type="pres">
      <dgm:prSet presAssocID="{C1ACA057-A708-463A-8636-EEF183BB3EB2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C2F29F-0DBF-4C82-B3AA-F95DB3C6829E}" type="pres">
      <dgm:prSet presAssocID="{C1ACA057-A708-463A-8636-EEF183BB3EB2}" presName="circleA" presStyleLbl="node1" presStyleIdx="2" presStyleCnt="3"/>
      <dgm:spPr/>
    </dgm:pt>
    <dgm:pt modelId="{74276000-A84B-4A91-A44A-AB4DE1B9453B}" type="pres">
      <dgm:prSet presAssocID="{C1ACA057-A708-463A-8636-EEF183BB3EB2}" presName="spaceA" presStyleCnt="0"/>
      <dgm:spPr/>
    </dgm:pt>
  </dgm:ptLst>
  <dgm:cxnLst>
    <dgm:cxn modelId="{765955DC-3071-48E5-9F63-B3648084320E}" type="presOf" srcId="{BB61206E-DA00-4E80-8181-E547AF9C241C}" destId="{BBFEB221-7737-4F7F-A6E2-6C949E9FF16D}" srcOrd="0" destOrd="0" presId="urn:microsoft.com/office/officeart/2005/8/layout/hProcess11"/>
    <dgm:cxn modelId="{9E53E78A-108B-45A0-91AF-BD645C0AD8CF}" srcId="{C4790ADF-058B-4222-881F-164D8D6016F8}" destId="{BB61206E-DA00-4E80-8181-E547AF9C241C}" srcOrd="0" destOrd="0" parTransId="{BBC5D666-06F1-4885-A4F8-DF753AFB276A}" sibTransId="{2A51B714-B4F5-459D-A29C-89794C3CA5C3}"/>
    <dgm:cxn modelId="{5C5B2149-ED97-4462-8975-214333467F4C}" type="presOf" srcId="{C1ACA057-A708-463A-8636-EEF183BB3EB2}" destId="{67F010AA-153E-4C7B-A272-D6949CD725D5}" srcOrd="0" destOrd="0" presId="urn:microsoft.com/office/officeart/2005/8/layout/hProcess11"/>
    <dgm:cxn modelId="{BB09A7F9-13E1-4CB7-B607-E8FA922B73A4}" type="presOf" srcId="{23C4AAA4-32F2-4A14-B910-F99B473443AD}" destId="{29BA75C6-2481-493A-B1B8-6675F52AD4F9}" srcOrd="0" destOrd="0" presId="urn:microsoft.com/office/officeart/2005/8/layout/hProcess11"/>
    <dgm:cxn modelId="{35F7B381-527F-4BD0-AA93-314568100D6A}" type="presOf" srcId="{C4790ADF-058B-4222-881F-164D8D6016F8}" destId="{B521216D-93E4-4397-ACBA-4E7C7A7F8236}" srcOrd="0" destOrd="0" presId="urn:microsoft.com/office/officeart/2005/8/layout/hProcess11"/>
    <dgm:cxn modelId="{B8538F9C-14F6-4E27-BBAA-E301C51E44BE}" srcId="{C4790ADF-058B-4222-881F-164D8D6016F8}" destId="{C1ACA057-A708-463A-8636-EEF183BB3EB2}" srcOrd="2" destOrd="0" parTransId="{7E8FAC10-3E1B-44A5-8D36-FA6D2287E799}" sibTransId="{58619FB6-1A68-42FD-8804-8C60A71AC154}"/>
    <dgm:cxn modelId="{D8B453D2-DD01-4082-85EC-0DD328D05419}" srcId="{C4790ADF-058B-4222-881F-164D8D6016F8}" destId="{23C4AAA4-32F2-4A14-B910-F99B473443AD}" srcOrd="1" destOrd="0" parTransId="{B79F396F-1D46-49ED-921E-F0915BF3F9B1}" sibTransId="{49E1E27A-06D4-4597-A27A-4E6D2E572727}"/>
    <dgm:cxn modelId="{429B9380-1AAC-4C1E-B847-6DB3ED2AF95C}" type="presParOf" srcId="{B521216D-93E4-4397-ACBA-4E7C7A7F8236}" destId="{8C11513B-B736-4970-A2F2-8093413E3A7E}" srcOrd="0" destOrd="0" presId="urn:microsoft.com/office/officeart/2005/8/layout/hProcess11"/>
    <dgm:cxn modelId="{DD662B8E-AA09-40AC-94E3-36A0748E73ED}" type="presParOf" srcId="{B521216D-93E4-4397-ACBA-4E7C7A7F8236}" destId="{E2402667-FC8F-4F5D-986B-93CFFE1A1EEF}" srcOrd="1" destOrd="0" presId="urn:microsoft.com/office/officeart/2005/8/layout/hProcess11"/>
    <dgm:cxn modelId="{B434A12D-0539-431F-B0C0-091F836D9B3D}" type="presParOf" srcId="{E2402667-FC8F-4F5D-986B-93CFFE1A1EEF}" destId="{9E546B43-7DC2-49E8-B8E9-7BA6D7E04EF8}" srcOrd="0" destOrd="0" presId="urn:microsoft.com/office/officeart/2005/8/layout/hProcess11"/>
    <dgm:cxn modelId="{1A595907-545B-4075-BDBE-2A70481EEAAB}" type="presParOf" srcId="{9E546B43-7DC2-49E8-B8E9-7BA6D7E04EF8}" destId="{BBFEB221-7737-4F7F-A6E2-6C949E9FF16D}" srcOrd="0" destOrd="0" presId="urn:microsoft.com/office/officeart/2005/8/layout/hProcess11"/>
    <dgm:cxn modelId="{90773A7D-649C-426E-A82F-125A73C09501}" type="presParOf" srcId="{9E546B43-7DC2-49E8-B8E9-7BA6D7E04EF8}" destId="{1BBC9871-195E-43A2-83AE-CDF3E287B0D7}" srcOrd="1" destOrd="0" presId="urn:microsoft.com/office/officeart/2005/8/layout/hProcess11"/>
    <dgm:cxn modelId="{C6F313DD-1ECC-48EF-A8A3-4F4676B6401D}" type="presParOf" srcId="{9E546B43-7DC2-49E8-B8E9-7BA6D7E04EF8}" destId="{449865DD-B9F3-4B8F-A231-DDDF382CE47A}" srcOrd="2" destOrd="0" presId="urn:microsoft.com/office/officeart/2005/8/layout/hProcess11"/>
    <dgm:cxn modelId="{4AE0C980-2413-4F2A-A673-73FBCD6CA8BF}" type="presParOf" srcId="{E2402667-FC8F-4F5D-986B-93CFFE1A1EEF}" destId="{F3EB59DD-CC43-494F-8787-16C2478AF948}" srcOrd="1" destOrd="0" presId="urn:microsoft.com/office/officeart/2005/8/layout/hProcess11"/>
    <dgm:cxn modelId="{5F5EB6A9-A122-4A1E-B9E6-4884448C5F7E}" type="presParOf" srcId="{E2402667-FC8F-4F5D-986B-93CFFE1A1EEF}" destId="{C698831A-1A9C-459F-A82E-B9540AF75975}" srcOrd="2" destOrd="0" presId="urn:microsoft.com/office/officeart/2005/8/layout/hProcess11"/>
    <dgm:cxn modelId="{494328E8-5B37-4A42-9993-142C3B77A78D}" type="presParOf" srcId="{C698831A-1A9C-459F-A82E-B9540AF75975}" destId="{29BA75C6-2481-493A-B1B8-6675F52AD4F9}" srcOrd="0" destOrd="0" presId="urn:microsoft.com/office/officeart/2005/8/layout/hProcess11"/>
    <dgm:cxn modelId="{BA76D757-1160-464E-9911-9BB430979770}" type="presParOf" srcId="{C698831A-1A9C-459F-A82E-B9540AF75975}" destId="{C693EC9E-8375-45EE-B506-8365E2C3CA10}" srcOrd="1" destOrd="0" presId="urn:microsoft.com/office/officeart/2005/8/layout/hProcess11"/>
    <dgm:cxn modelId="{87318E2F-B4B3-490B-A0CE-A1EAE087A520}" type="presParOf" srcId="{C698831A-1A9C-459F-A82E-B9540AF75975}" destId="{EB0A5F19-425E-4E2B-BE51-ACE006B39680}" srcOrd="2" destOrd="0" presId="urn:microsoft.com/office/officeart/2005/8/layout/hProcess11"/>
    <dgm:cxn modelId="{4C5836A8-5502-420F-A49F-7895D8FEB206}" type="presParOf" srcId="{E2402667-FC8F-4F5D-986B-93CFFE1A1EEF}" destId="{3F52E1FB-AA3B-44FF-B3FC-631809032FBE}" srcOrd="3" destOrd="0" presId="urn:microsoft.com/office/officeart/2005/8/layout/hProcess11"/>
    <dgm:cxn modelId="{0393038F-E022-41A1-9D16-456059141373}" type="presParOf" srcId="{E2402667-FC8F-4F5D-986B-93CFFE1A1EEF}" destId="{AE793324-4C81-4C16-B6E3-61A0AC7A3A02}" srcOrd="4" destOrd="0" presId="urn:microsoft.com/office/officeart/2005/8/layout/hProcess11"/>
    <dgm:cxn modelId="{BCB882FC-679D-4B4E-8BD0-151ADBEB4EA0}" type="presParOf" srcId="{AE793324-4C81-4C16-B6E3-61A0AC7A3A02}" destId="{67F010AA-153E-4C7B-A272-D6949CD725D5}" srcOrd="0" destOrd="0" presId="urn:microsoft.com/office/officeart/2005/8/layout/hProcess11"/>
    <dgm:cxn modelId="{D2EF0E42-912A-4E55-8832-9AB15CF92DB3}" type="presParOf" srcId="{AE793324-4C81-4C16-B6E3-61A0AC7A3A02}" destId="{E0C2F29F-0DBF-4C82-B3AA-F95DB3C6829E}" srcOrd="1" destOrd="0" presId="urn:microsoft.com/office/officeart/2005/8/layout/hProcess11"/>
    <dgm:cxn modelId="{499B2153-2AB1-4C17-8D8F-9A31C2A0317F}" type="presParOf" srcId="{AE793324-4C81-4C16-B6E3-61A0AC7A3A02}" destId="{74276000-A84B-4A91-A44A-AB4DE1B9453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29D8F6D1-BC21-4545-AD79-1B4E2E6B77D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086CE8-7278-43C4-9D76-31507D717B96}">
      <dgm:prSet custT="1"/>
      <dgm:spPr/>
      <dgm:t>
        <a:bodyPr/>
        <a:lstStyle/>
        <a:p>
          <a:pPr algn="ctr" rtl="0"/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Служба жилищного и строительного надзора Ханты-Мансийского автономного округа - Югры (</a:t>
          </a:r>
          <a:r>
            <a:rPr lang="ru-RU" sz="16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Жилстройнадзор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Югры) </a:t>
          </a:r>
        </a:p>
        <a:p>
          <a:pPr algn="just" rtl="0"/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является исполнительным органом государственной власти Ханты-Мансийского автономного округа - Югры, осуществляющим функции по государственному региональному надзору в сфере жилищно-коммунального хозяйства, строительства, градостроительной деятельности, энергосбережения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E155B1-E24E-462E-9F6B-9BB9DDDD287C}" type="parTrans" cxnId="{195114DC-D5F3-48C9-A730-D7C0CC55F555}">
      <dgm:prSet/>
      <dgm:spPr/>
      <dgm:t>
        <a:bodyPr/>
        <a:lstStyle/>
        <a:p>
          <a:endParaRPr lang="ru-RU"/>
        </a:p>
      </dgm:t>
    </dgm:pt>
    <dgm:pt modelId="{3385D85B-9AF7-4442-8BEE-B4D41AC9AF39}" type="sibTrans" cxnId="{195114DC-D5F3-48C9-A730-D7C0CC55F555}">
      <dgm:prSet/>
      <dgm:spPr/>
      <dgm:t>
        <a:bodyPr/>
        <a:lstStyle/>
        <a:p>
          <a:endParaRPr lang="ru-RU"/>
        </a:p>
      </dgm:t>
    </dgm:pt>
    <dgm:pt modelId="{25EE09B1-B5A8-41C8-9B9B-55FE31276BA9}" type="pres">
      <dgm:prSet presAssocID="{29D8F6D1-BC21-4545-AD79-1B4E2E6B77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E7AFA4-1045-4403-95B4-E33343B48D26}" type="pres">
      <dgm:prSet presAssocID="{60086CE8-7278-43C4-9D76-31507D717B96}" presName="parentText" presStyleLbl="node1" presStyleIdx="0" presStyleCnt="1" custLinFactNeighborY="-883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4D2AED-DAD5-442C-8E38-E177CD87F6CC}" type="presOf" srcId="{60086CE8-7278-43C4-9D76-31507D717B96}" destId="{C8E7AFA4-1045-4403-95B4-E33343B48D26}" srcOrd="0" destOrd="0" presId="urn:microsoft.com/office/officeart/2005/8/layout/vList2"/>
    <dgm:cxn modelId="{195114DC-D5F3-48C9-A730-D7C0CC55F555}" srcId="{29D8F6D1-BC21-4545-AD79-1B4E2E6B77DB}" destId="{60086CE8-7278-43C4-9D76-31507D717B96}" srcOrd="0" destOrd="0" parTransId="{39E155B1-E24E-462E-9F6B-9BB9DDDD287C}" sibTransId="{3385D85B-9AF7-4442-8BEE-B4D41AC9AF39}"/>
    <dgm:cxn modelId="{340099D2-C2A9-4E78-AD4B-D9FE00E0A1D5}" type="presOf" srcId="{29D8F6D1-BC21-4545-AD79-1B4E2E6B77DB}" destId="{25EE09B1-B5A8-41C8-9B9B-55FE31276BA9}" srcOrd="0" destOrd="0" presId="urn:microsoft.com/office/officeart/2005/8/layout/vList2"/>
    <dgm:cxn modelId="{13BB27BF-EEC5-436A-BA49-98BA471364CE}" type="presParOf" srcId="{25EE09B1-B5A8-41C8-9B9B-55FE31276BA9}" destId="{C8E7AFA4-1045-4403-95B4-E33343B48D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3BDFDAE2-4C89-498A-A280-D4BF08796847}" type="doc">
      <dgm:prSet loTypeId="urn:microsoft.com/office/officeart/2005/8/layout/hProcess11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78B005-93CC-46F5-A632-F10A28F61D80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Адрес: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	628012, г. Ханты-Мансийск, ул. Мира 104.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41D6AF-E765-40D0-AF1F-22B9F5672FB2}" type="parTrans" cxnId="{F12F5385-9180-478C-81DF-93EF83EE57A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37BB916-C59B-49C1-AAAA-F0F608050DAA}" type="sibTrans" cxnId="{F12F5385-9180-478C-81DF-93EF83EE57A8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7A6F98-7DDB-4219-B709-48BE66B2D01F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</a:t>
          </a:r>
          <a:r>
            <a:rPr lang="ru-RU" sz="10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mail</a:t>
          </a:r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jsn@admhmao.ru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4961E3-A5B0-479A-91BB-9E8A6FA3C686}" type="parTrans" cxnId="{9EC0AF16-E4A0-4ECF-B3F8-3B83E5D16EFC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4D80F1-1512-4F43-9476-EE8DB097B668}" type="sibTrans" cxnId="{9EC0AF16-E4A0-4ECF-B3F8-3B83E5D16EFC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EC7157-9E56-499A-A982-9FC1F6AA570F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 сайта: 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www.jsn.admhmao.ru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E836CA-EBC5-4700-9C29-5468C12EB368}" type="parTrans" cxnId="{5C153017-DFB7-4AAB-9A9F-A4C5BE367232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D84B26-26FB-4735-98D7-B1A645986F7E}" type="sibTrans" cxnId="{5C153017-DFB7-4AAB-9A9F-A4C5BE367232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29578E-2343-47B1-88EB-787DAFFF7578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Режим работы: 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Понедельник -Четверг: 9:00 - 18:15, Пятница: 9:00 - 17:00 (перерыв 13:00 - 14:00)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0A5784-EE56-4331-94A6-9FBD90CF5C47}" type="parTrans" cxnId="{82D93A61-3CA9-4B97-9784-6435852CE16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4EA268-CED1-4B82-9188-5528D9293E05}" type="sibTrans" cxnId="{82D93A61-3CA9-4B97-9784-6435852CE16D}">
      <dgm:prSet/>
      <dgm:spPr/>
      <dgm:t>
        <a:bodyPr/>
        <a:lstStyle/>
        <a:p>
          <a:endParaRPr lang="ru-RU" sz="10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87F870-CAAC-4A2C-BAE3-D793B1F47330}">
      <dgm:prSet custT="1"/>
      <dgm:spPr/>
      <dgm:t>
        <a:bodyPr/>
        <a:lstStyle/>
        <a:p>
          <a:pPr rtl="0"/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Телефон/факс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(3467) 36-01-30, (</a:t>
          </a:r>
          <a:r>
            <a:rPr lang="ru-RU" sz="1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</a:t>
          </a:r>
          <a:r>
            <a:rPr lang="ru-RU" sz="1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5000) факс: (3467) 32-73-67</a:t>
          </a:r>
          <a:endParaRPr lang="ru-RU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DCB4A6-E735-4EB9-93D3-5CBD741FAE8C}" type="parTrans" cxnId="{EF347467-F0F2-4452-927E-41D9838D34C2}">
      <dgm:prSet/>
      <dgm:spPr/>
      <dgm:t>
        <a:bodyPr/>
        <a:lstStyle/>
        <a:p>
          <a:endParaRPr lang="ru-RU"/>
        </a:p>
      </dgm:t>
    </dgm:pt>
    <dgm:pt modelId="{99852E6D-CA55-43C1-9C34-D909B4DFA595}" type="sibTrans" cxnId="{EF347467-F0F2-4452-927E-41D9838D34C2}">
      <dgm:prSet/>
      <dgm:spPr/>
      <dgm:t>
        <a:bodyPr/>
        <a:lstStyle/>
        <a:p>
          <a:endParaRPr lang="ru-RU"/>
        </a:p>
      </dgm:t>
    </dgm:pt>
    <dgm:pt modelId="{FA939761-C198-4477-8C25-096AF307D9E2}" type="pres">
      <dgm:prSet presAssocID="{3BDFDAE2-4C89-498A-A280-D4BF0879684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4D0263-5EF2-46B3-BE06-DE2CE867E681}" type="pres">
      <dgm:prSet presAssocID="{3BDFDAE2-4C89-498A-A280-D4BF08796847}" presName="arrow" presStyleLbl="bgShp" presStyleIdx="0" presStyleCnt="1"/>
      <dgm:spPr/>
    </dgm:pt>
    <dgm:pt modelId="{A69E14B9-C2E6-4A97-BB0B-8F2E8CAD99C2}" type="pres">
      <dgm:prSet presAssocID="{3BDFDAE2-4C89-498A-A280-D4BF08796847}" presName="points" presStyleCnt="0"/>
      <dgm:spPr/>
    </dgm:pt>
    <dgm:pt modelId="{15700976-4D20-46FE-AB83-C3C6EBE69055}" type="pres">
      <dgm:prSet presAssocID="{7278B005-93CC-46F5-A632-F10A28F61D80}" presName="compositeA" presStyleCnt="0"/>
      <dgm:spPr/>
    </dgm:pt>
    <dgm:pt modelId="{BFC8FDAB-2BC2-43CC-955A-50F7A907E67F}" type="pres">
      <dgm:prSet presAssocID="{7278B005-93CC-46F5-A632-F10A28F61D80}" presName="textA" presStyleLbl="revTx" presStyleIdx="0" presStyleCnt="5" custScaleX="28862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A3C2E9-4E1A-452E-B621-382CD09C3F25}" type="pres">
      <dgm:prSet presAssocID="{7278B005-93CC-46F5-A632-F10A28F61D80}" presName="circleA" presStyleLbl="node1" presStyleIdx="0" presStyleCnt="5"/>
      <dgm:spPr/>
    </dgm:pt>
    <dgm:pt modelId="{62C943E6-4C55-434D-AA26-5B663939D7C7}" type="pres">
      <dgm:prSet presAssocID="{7278B005-93CC-46F5-A632-F10A28F61D80}" presName="spaceA" presStyleCnt="0"/>
      <dgm:spPr/>
    </dgm:pt>
    <dgm:pt modelId="{2CF58457-D70F-47F1-AB50-D93BE54261F3}" type="pres">
      <dgm:prSet presAssocID="{837BB916-C59B-49C1-AAAA-F0F608050DAA}" presName="space" presStyleCnt="0"/>
      <dgm:spPr/>
    </dgm:pt>
    <dgm:pt modelId="{CA1AE1B4-DE13-4185-A1B9-E186B40D1A90}" type="pres">
      <dgm:prSet presAssocID="{F17A6F98-7DDB-4219-B709-48BE66B2D01F}" presName="compositeB" presStyleCnt="0"/>
      <dgm:spPr/>
    </dgm:pt>
    <dgm:pt modelId="{40A55A67-2BB1-489F-AC28-F2B48171F3E9}" type="pres">
      <dgm:prSet presAssocID="{F17A6F98-7DDB-4219-B709-48BE66B2D01F}" presName="textB" presStyleLbl="revTx" presStyleIdx="1" presStyleCnt="5" custScaleX="240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937DAA-7544-468F-86DE-48FDF4A5C98A}" type="pres">
      <dgm:prSet presAssocID="{F17A6F98-7DDB-4219-B709-48BE66B2D01F}" presName="circleB" presStyleLbl="node1" presStyleIdx="1" presStyleCnt="5"/>
      <dgm:spPr/>
    </dgm:pt>
    <dgm:pt modelId="{2EB39FC1-969B-4D4A-9DAE-E046FCA97B3D}" type="pres">
      <dgm:prSet presAssocID="{F17A6F98-7DDB-4219-B709-48BE66B2D01F}" presName="spaceB" presStyleCnt="0"/>
      <dgm:spPr/>
    </dgm:pt>
    <dgm:pt modelId="{D4BD11D1-2336-4B26-984F-2D6733EE0743}" type="pres">
      <dgm:prSet presAssocID="{BB4D80F1-1512-4F43-9476-EE8DB097B668}" presName="space" presStyleCnt="0"/>
      <dgm:spPr/>
    </dgm:pt>
    <dgm:pt modelId="{4F103132-7EB9-498D-8793-4040F0090D63}" type="pres">
      <dgm:prSet presAssocID="{D187F870-CAAC-4A2C-BAE3-D793B1F47330}" presName="compositeA" presStyleCnt="0"/>
      <dgm:spPr/>
    </dgm:pt>
    <dgm:pt modelId="{48DCE8CE-D915-4DB9-B274-95DA40043DEB}" type="pres">
      <dgm:prSet presAssocID="{D187F870-CAAC-4A2C-BAE3-D793B1F47330}" presName="textA" presStyleLbl="revTx" presStyleIdx="2" presStyleCnt="5" custScaleX="2711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ECEAA5-2574-48E2-981A-8C5CCDA0B647}" type="pres">
      <dgm:prSet presAssocID="{D187F870-CAAC-4A2C-BAE3-D793B1F47330}" presName="circleA" presStyleLbl="node1" presStyleIdx="2" presStyleCnt="5"/>
      <dgm:spPr/>
    </dgm:pt>
    <dgm:pt modelId="{63401B22-3A61-41E0-8B08-81007598746E}" type="pres">
      <dgm:prSet presAssocID="{D187F870-CAAC-4A2C-BAE3-D793B1F47330}" presName="spaceA" presStyleCnt="0"/>
      <dgm:spPr/>
    </dgm:pt>
    <dgm:pt modelId="{34DB8426-B508-48EF-A6C5-9569B714943A}" type="pres">
      <dgm:prSet presAssocID="{99852E6D-CA55-43C1-9C34-D909B4DFA595}" presName="space" presStyleCnt="0"/>
      <dgm:spPr/>
    </dgm:pt>
    <dgm:pt modelId="{A1195AE4-6C08-4ABD-A5CE-52A165D94C1F}" type="pres">
      <dgm:prSet presAssocID="{A3EC7157-9E56-499A-A982-9FC1F6AA570F}" presName="compositeB" presStyleCnt="0"/>
      <dgm:spPr/>
    </dgm:pt>
    <dgm:pt modelId="{21A97AFD-C4A3-491F-B78A-D94CE6DC216A}" type="pres">
      <dgm:prSet presAssocID="{A3EC7157-9E56-499A-A982-9FC1F6AA570F}" presName="textB" presStyleLbl="revTx" presStyleIdx="3" presStyleCnt="5" custScaleX="2749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C55F5E-4417-461C-A623-5EA9B1FDB9B6}" type="pres">
      <dgm:prSet presAssocID="{A3EC7157-9E56-499A-A982-9FC1F6AA570F}" presName="circleB" presStyleLbl="node1" presStyleIdx="3" presStyleCnt="5"/>
      <dgm:spPr/>
    </dgm:pt>
    <dgm:pt modelId="{53A0B615-E6FB-4A4E-B91F-1E83AA21D7CA}" type="pres">
      <dgm:prSet presAssocID="{A3EC7157-9E56-499A-A982-9FC1F6AA570F}" presName="spaceB" presStyleCnt="0"/>
      <dgm:spPr/>
    </dgm:pt>
    <dgm:pt modelId="{49C6DABF-FE0D-4469-8168-1854D6D0685B}" type="pres">
      <dgm:prSet presAssocID="{38D84B26-26FB-4735-98D7-B1A645986F7E}" presName="space" presStyleCnt="0"/>
      <dgm:spPr/>
    </dgm:pt>
    <dgm:pt modelId="{9CECC8F1-5F57-47FF-B776-C87CC337E692}" type="pres">
      <dgm:prSet presAssocID="{6B29578E-2343-47B1-88EB-787DAFFF7578}" presName="compositeA" presStyleCnt="0"/>
      <dgm:spPr/>
    </dgm:pt>
    <dgm:pt modelId="{7412A07C-C204-4DC1-8CB0-95B101E60AED}" type="pres">
      <dgm:prSet presAssocID="{6B29578E-2343-47B1-88EB-787DAFFF7578}" presName="textA" presStyleLbl="revTx" presStyleIdx="4" presStyleCnt="5" custScaleX="347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B04335-43A7-4D21-A99C-1EF568CCFD28}" type="pres">
      <dgm:prSet presAssocID="{6B29578E-2343-47B1-88EB-787DAFFF7578}" presName="circleA" presStyleLbl="node1" presStyleIdx="4" presStyleCnt="5"/>
      <dgm:spPr/>
    </dgm:pt>
    <dgm:pt modelId="{DF292E01-49A9-4BC6-9C4F-4111AD6FD4E5}" type="pres">
      <dgm:prSet presAssocID="{6B29578E-2343-47B1-88EB-787DAFFF7578}" presName="spaceA" presStyleCnt="0"/>
      <dgm:spPr/>
    </dgm:pt>
  </dgm:ptLst>
  <dgm:cxnLst>
    <dgm:cxn modelId="{9EC0AF16-E4A0-4ECF-B3F8-3B83E5D16EFC}" srcId="{3BDFDAE2-4C89-498A-A280-D4BF08796847}" destId="{F17A6F98-7DDB-4219-B709-48BE66B2D01F}" srcOrd="1" destOrd="0" parTransId="{D84961E3-A5B0-479A-91BB-9E8A6FA3C686}" sibTransId="{BB4D80F1-1512-4F43-9476-EE8DB097B668}"/>
    <dgm:cxn modelId="{F12F5385-9180-478C-81DF-93EF83EE57A8}" srcId="{3BDFDAE2-4C89-498A-A280-D4BF08796847}" destId="{7278B005-93CC-46F5-A632-F10A28F61D80}" srcOrd="0" destOrd="0" parTransId="{5A41D6AF-E765-40D0-AF1F-22B9F5672FB2}" sibTransId="{837BB916-C59B-49C1-AAAA-F0F608050DAA}"/>
    <dgm:cxn modelId="{44922BAE-A7E5-4BA5-8647-BCFC992C1826}" type="presOf" srcId="{6B29578E-2343-47B1-88EB-787DAFFF7578}" destId="{7412A07C-C204-4DC1-8CB0-95B101E60AED}" srcOrd="0" destOrd="0" presId="urn:microsoft.com/office/officeart/2005/8/layout/hProcess11"/>
    <dgm:cxn modelId="{5C153017-DFB7-4AAB-9A9F-A4C5BE367232}" srcId="{3BDFDAE2-4C89-498A-A280-D4BF08796847}" destId="{A3EC7157-9E56-499A-A982-9FC1F6AA570F}" srcOrd="3" destOrd="0" parTransId="{1EE836CA-EBC5-4700-9C29-5468C12EB368}" sibTransId="{38D84B26-26FB-4735-98D7-B1A645986F7E}"/>
    <dgm:cxn modelId="{82D93A61-3CA9-4B97-9784-6435852CE16D}" srcId="{3BDFDAE2-4C89-498A-A280-D4BF08796847}" destId="{6B29578E-2343-47B1-88EB-787DAFFF7578}" srcOrd="4" destOrd="0" parTransId="{520A5784-EE56-4331-94A6-9FBD90CF5C47}" sibTransId="{484EA268-CED1-4B82-9188-5528D9293E05}"/>
    <dgm:cxn modelId="{F3570200-3C3B-4563-AE4B-C3FA5C9952E5}" type="presOf" srcId="{3BDFDAE2-4C89-498A-A280-D4BF08796847}" destId="{FA939761-C198-4477-8C25-096AF307D9E2}" srcOrd="0" destOrd="0" presId="urn:microsoft.com/office/officeart/2005/8/layout/hProcess11"/>
    <dgm:cxn modelId="{D85EDDA8-0A9C-4908-B440-6EAF2F242EA6}" type="presOf" srcId="{7278B005-93CC-46F5-A632-F10A28F61D80}" destId="{BFC8FDAB-2BC2-43CC-955A-50F7A907E67F}" srcOrd="0" destOrd="0" presId="urn:microsoft.com/office/officeart/2005/8/layout/hProcess11"/>
    <dgm:cxn modelId="{3998F9A0-66FD-4C1B-814D-B6B2BDF7AED9}" type="presOf" srcId="{A3EC7157-9E56-499A-A982-9FC1F6AA570F}" destId="{21A97AFD-C4A3-491F-B78A-D94CE6DC216A}" srcOrd="0" destOrd="0" presId="urn:microsoft.com/office/officeart/2005/8/layout/hProcess11"/>
    <dgm:cxn modelId="{1375B058-821B-4F7F-92A3-A21B76935E54}" type="presOf" srcId="{F17A6F98-7DDB-4219-B709-48BE66B2D01F}" destId="{40A55A67-2BB1-489F-AC28-F2B48171F3E9}" srcOrd="0" destOrd="0" presId="urn:microsoft.com/office/officeart/2005/8/layout/hProcess11"/>
    <dgm:cxn modelId="{CD3583BF-83AD-4A8A-915D-395E3E17170D}" type="presOf" srcId="{D187F870-CAAC-4A2C-BAE3-D793B1F47330}" destId="{48DCE8CE-D915-4DB9-B274-95DA40043DEB}" srcOrd="0" destOrd="0" presId="urn:microsoft.com/office/officeart/2005/8/layout/hProcess11"/>
    <dgm:cxn modelId="{EF347467-F0F2-4452-927E-41D9838D34C2}" srcId="{3BDFDAE2-4C89-498A-A280-D4BF08796847}" destId="{D187F870-CAAC-4A2C-BAE3-D793B1F47330}" srcOrd="2" destOrd="0" parTransId="{88DCB4A6-E735-4EB9-93D3-5CBD741FAE8C}" sibTransId="{99852E6D-CA55-43C1-9C34-D909B4DFA595}"/>
    <dgm:cxn modelId="{DEB8A6EC-5AF6-4C71-91D3-11E9C1F2FA07}" type="presParOf" srcId="{FA939761-C198-4477-8C25-096AF307D9E2}" destId="{564D0263-5EF2-46B3-BE06-DE2CE867E681}" srcOrd="0" destOrd="0" presId="urn:microsoft.com/office/officeart/2005/8/layout/hProcess11"/>
    <dgm:cxn modelId="{DF8F375A-3CD2-4774-B4F3-A9590148FB2D}" type="presParOf" srcId="{FA939761-C198-4477-8C25-096AF307D9E2}" destId="{A69E14B9-C2E6-4A97-BB0B-8F2E8CAD99C2}" srcOrd="1" destOrd="0" presId="urn:microsoft.com/office/officeart/2005/8/layout/hProcess11"/>
    <dgm:cxn modelId="{CFD55BBF-15D2-4DAF-914A-4152AF7C107C}" type="presParOf" srcId="{A69E14B9-C2E6-4A97-BB0B-8F2E8CAD99C2}" destId="{15700976-4D20-46FE-AB83-C3C6EBE69055}" srcOrd="0" destOrd="0" presId="urn:microsoft.com/office/officeart/2005/8/layout/hProcess11"/>
    <dgm:cxn modelId="{F2299752-38BC-4058-A26E-38A4046E5699}" type="presParOf" srcId="{15700976-4D20-46FE-AB83-C3C6EBE69055}" destId="{BFC8FDAB-2BC2-43CC-955A-50F7A907E67F}" srcOrd="0" destOrd="0" presId="urn:microsoft.com/office/officeart/2005/8/layout/hProcess11"/>
    <dgm:cxn modelId="{6C24B113-618D-40A4-9333-A19E4A9B9B88}" type="presParOf" srcId="{15700976-4D20-46FE-AB83-C3C6EBE69055}" destId="{A1A3C2E9-4E1A-452E-B621-382CD09C3F25}" srcOrd="1" destOrd="0" presId="urn:microsoft.com/office/officeart/2005/8/layout/hProcess11"/>
    <dgm:cxn modelId="{9A05E144-0D1F-4877-83FF-55ACD76AAE8B}" type="presParOf" srcId="{15700976-4D20-46FE-AB83-C3C6EBE69055}" destId="{62C943E6-4C55-434D-AA26-5B663939D7C7}" srcOrd="2" destOrd="0" presId="urn:microsoft.com/office/officeart/2005/8/layout/hProcess11"/>
    <dgm:cxn modelId="{DF6AE7F6-31C7-4ADD-A9C7-676F938B720E}" type="presParOf" srcId="{A69E14B9-C2E6-4A97-BB0B-8F2E8CAD99C2}" destId="{2CF58457-D70F-47F1-AB50-D93BE54261F3}" srcOrd="1" destOrd="0" presId="urn:microsoft.com/office/officeart/2005/8/layout/hProcess11"/>
    <dgm:cxn modelId="{FDC7BF55-78AF-446D-8E87-144F958EF3AB}" type="presParOf" srcId="{A69E14B9-C2E6-4A97-BB0B-8F2E8CAD99C2}" destId="{CA1AE1B4-DE13-4185-A1B9-E186B40D1A90}" srcOrd="2" destOrd="0" presId="urn:microsoft.com/office/officeart/2005/8/layout/hProcess11"/>
    <dgm:cxn modelId="{B66EA43B-606A-4930-B44D-DF458EA2929E}" type="presParOf" srcId="{CA1AE1B4-DE13-4185-A1B9-E186B40D1A90}" destId="{40A55A67-2BB1-489F-AC28-F2B48171F3E9}" srcOrd="0" destOrd="0" presId="urn:microsoft.com/office/officeart/2005/8/layout/hProcess11"/>
    <dgm:cxn modelId="{841CF837-B867-4C38-A1F3-8913A0509837}" type="presParOf" srcId="{CA1AE1B4-DE13-4185-A1B9-E186B40D1A90}" destId="{AA937DAA-7544-468F-86DE-48FDF4A5C98A}" srcOrd="1" destOrd="0" presId="urn:microsoft.com/office/officeart/2005/8/layout/hProcess11"/>
    <dgm:cxn modelId="{F26800E3-1EB8-4CDA-B14C-301098065B72}" type="presParOf" srcId="{CA1AE1B4-DE13-4185-A1B9-E186B40D1A90}" destId="{2EB39FC1-969B-4D4A-9DAE-E046FCA97B3D}" srcOrd="2" destOrd="0" presId="urn:microsoft.com/office/officeart/2005/8/layout/hProcess11"/>
    <dgm:cxn modelId="{34FD5643-10C6-480E-A6C6-81BDB51F4B5E}" type="presParOf" srcId="{A69E14B9-C2E6-4A97-BB0B-8F2E8CAD99C2}" destId="{D4BD11D1-2336-4B26-984F-2D6733EE0743}" srcOrd="3" destOrd="0" presId="urn:microsoft.com/office/officeart/2005/8/layout/hProcess11"/>
    <dgm:cxn modelId="{780B3698-E5A2-4724-B40D-9811BA7D1A2D}" type="presParOf" srcId="{A69E14B9-C2E6-4A97-BB0B-8F2E8CAD99C2}" destId="{4F103132-7EB9-498D-8793-4040F0090D63}" srcOrd="4" destOrd="0" presId="urn:microsoft.com/office/officeart/2005/8/layout/hProcess11"/>
    <dgm:cxn modelId="{487E6B97-DF2F-4914-AC26-52094471F810}" type="presParOf" srcId="{4F103132-7EB9-498D-8793-4040F0090D63}" destId="{48DCE8CE-D915-4DB9-B274-95DA40043DEB}" srcOrd="0" destOrd="0" presId="urn:microsoft.com/office/officeart/2005/8/layout/hProcess11"/>
    <dgm:cxn modelId="{4E9D73F3-BCB9-4550-AA29-BCB5086BE9CE}" type="presParOf" srcId="{4F103132-7EB9-498D-8793-4040F0090D63}" destId="{8FECEAA5-2574-48E2-981A-8C5CCDA0B647}" srcOrd="1" destOrd="0" presId="urn:microsoft.com/office/officeart/2005/8/layout/hProcess11"/>
    <dgm:cxn modelId="{02620205-5D9B-4AC1-9797-C78572EF1B44}" type="presParOf" srcId="{4F103132-7EB9-498D-8793-4040F0090D63}" destId="{63401B22-3A61-41E0-8B08-81007598746E}" srcOrd="2" destOrd="0" presId="urn:microsoft.com/office/officeart/2005/8/layout/hProcess11"/>
    <dgm:cxn modelId="{472C2369-1EBC-447A-8DAE-EFAD500BC8EB}" type="presParOf" srcId="{A69E14B9-C2E6-4A97-BB0B-8F2E8CAD99C2}" destId="{34DB8426-B508-48EF-A6C5-9569B714943A}" srcOrd="5" destOrd="0" presId="urn:microsoft.com/office/officeart/2005/8/layout/hProcess11"/>
    <dgm:cxn modelId="{266C454E-8141-4EDE-BC02-531044F8E6A9}" type="presParOf" srcId="{A69E14B9-C2E6-4A97-BB0B-8F2E8CAD99C2}" destId="{A1195AE4-6C08-4ABD-A5CE-52A165D94C1F}" srcOrd="6" destOrd="0" presId="urn:microsoft.com/office/officeart/2005/8/layout/hProcess11"/>
    <dgm:cxn modelId="{2C59F8C3-765D-4F0B-AAB6-B8F626D506CF}" type="presParOf" srcId="{A1195AE4-6C08-4ABD-A5CE-52A165D94C1F}" destId="{21A97AFD-C4A3-491F-B78A-D94CE6DC216A}" srcOrd="0" destOrd="0" presId="urn:microsoft.com/office/officeart/2005/8/layout/hProcess11"/>
    <dgm:cxn modelId="{3986BDFE-0ADD-4E0A-94E6-C13E5C207044}" type="presParOf" srcId="{A1195AE4-6C08-4ABD-A5CE-52A165D94C1F}" destId="{BBC55F5E-4417-461C-A623-5EA9B1FDB9B6}" srcOrd="1" destOrd="0" presId="urn:microsoft.com/office/officeart/2005/8/layout/hProcess11"/>
    <dgm:cxn modelId="{2B572474-3EC5-4B8B-BE98-7CD1C6906DFD}" type="presParOf" srcId="{A1195AE4-6C08-4ABD-A5CE-52A165D94C1F}" destId="{53A0B615-E6FB-4A4E-B91F-1E83AA21D7CA}" srcOrd="2" destOrd="0" presId="urn:microsoft.com/office/officeart/2005/8/layout/hProcess11"/>
    <dgm:cxn modelId="{8A707C80-6C9E-4EC1-8D90-9A18E8ECFD37}" type="presParOf" srcId="{A69E14B9-C2E6-4A97-BB0B-8F2E8CAD99C2}" destId="{49C6DABF-FE0D-4469-8168-1854D6D0685B}" srcOrd="7" destOrd="0" presId="urn:microsoft.com/office/officeart/2005/8/layout/hProcess11"/>
    <dgm:cxn modelId="{16C92664-BD1E-41DF-B29B-FFE9AF0681A2}" type="presParOf" srcId="{A69E14B9-C2E6-4A97-BB0B-8F2E8CAD99C2}" destId="{9CECC8F1-5F57-47FF-B776-C87CC337E692}" srcOrd="8" destOrd="0" presId="urn:microsoft.com/office/officeart/2005/8/layout/hProcess11"/>
    <dgm:cxn modelId="{4CD8A38A-B867-4E88-8728-F13092627FA5}" type="presParOf" srcId="{9CECC8F1-5F57-47FF-B776-C87CC337E692}" destId="{7412A07C-C204-4DC1-8CB0-95B101E60AED}" srcOrd="0" destOrd="0" presId="urn:microsoft.com/office/officeart/2005/8/layout/hProcess11"/>
    <dgm:cxn modelId="{2D261983-3B1D-43EF-A4EF-2171BA12D7CE}" type="presParOf" srcId="{9CECC8F1-5F57-47FF-B776-C87CC337E692}" destId="{A5B04335-43A7-4D21-A99C-1EF568CCFD28}" srcOrd="1" destOrd="0" presId="urn:microsoft.com/office/officeart/2005/8/layout/hProcess11"/>
    <dgm:cxn modelId="{A9AE1E44-DC55-417F-8CE7-F47F0156BCCD}" type="presParOf" srcId="{9CECC8F1-5F57-47FF-B776-C87CC337E692}" destId="{DF292E01-49A9-4BC6-9C4F-4111AD6FD4E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29D8F6D1-BC21-4545-AD79-1B4E2E6B77DB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0086CE8-7278-43C4-9D76-31507D717B96}">
      <dgm:prSet custT="1"/>
      <dgm:spPr/>
      <dgm:t>
        <a:bodyPr/>
        <a:lstStyle/>
        <a:p>
          <a:pPr algn="ctr" rtl="0"/>
          <a:r>
            <a:rPr lang="ru-RU" sz="3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 могут самостоятельно онлайн проверить соответствие роста и размера платы за коммунальные услуги, установленным ограничениям на сайте Региональной службы по тарифам Ханты-Мансийского автономного округа – Югры, используя </a:t>
          </a:r>
          <a:r>
            <a:rPr lang="ru-RU" sz="3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«Калькулятор роста платы граждан за коммунальные услуги» </a:t>
          </a:r>
        </a:p>
        <a:p>
          <a:pPr algn="ctr" rtl="0"/>
          <a:r>
            <a:rPr lang="ru-RU" sz="30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ссылке: https://rst.admhmao.ru.</a:t>
          </a:r>
          <a:endParaRPr lang="ru-RU" sz="30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9E155B1-E24E-462E-9F6B-9BB9DDDD287C}" type="parTrans" cxnId="{195114DC-D5F3-48C9-A730-D7C0CC55F555}">
      <dgm:prSet/>
      <dgm:spPr/>
      <dgm:t>
        <a:bodyPr/>
        <a:lstStyle/>
        <a:p>
          <a:endParaRPr lang="ru-RU"/>
        </a:p>
      </dgm:t>
    </dgm:pt>
    <dgm:pt modelId="{3385D85B-9AF7-4442-8BEE-B4D41AC9AF39}" type="sibTrans" cxnId="{195114DC-D5F3-48C9-A730-D7C0CC55F555}">
      <dgm:prSet/>
      <dgm:spPr/>
      <dgm:t>
        <a:bodyPr/>
        <a:lstStyle/>
        <a:p>
          <a:endParaRPr lang="ru-RU"/>
        </a:p>
      </dgm:t>
    </dgm:pt>
    <dgm:pt modelId="{25EE09B1-B5A8-41C8-9B9B-55FE31276BA9}" type="pres">
      <dgm:prSet presAssocID="{29D8F6D1-BC21-4545-AD79-1B4E2E6B77D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8E7AFA4-1045-4403-95B4-E33343B48D26}" type="pres">
      <dgm:prSet presAssocID="{60086CE8-7278-43C4-9D76-31507D717B96}" presName="parentText" presStyleLbl="node1" presStyleIdx="0" presStyleCnt="1" custScaleX="97193" custScaleY="1003289" custLinFactNeighborX="-1038" custLinFactNeighborY="700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74D2AED-DAD5-442C-8E38-E177CD87F6CC}" type="presOf" srcId="{60086CE8-7278-43C4-9D76-31507D717B96}" destId="{C8E7AFA4-1045-4403-95B4-E33343B48D26}" srcOrd="0" destOrd="0" presId="urn:microsoft.com/office/officeart/2005/8/layout/vList2"/>
    <dgm:cxn modelId="{195114DC-D5F3-48C9-A730-D7C0CC55F555}" srcId="{29D8F6D1-BC21-4545-AD79-1B4E2E6B77DB}" destId="{60086CE8-7278-43C4-9D76-31507D717B96}" srcOrd="0" destOrd="0" parTransId="{39E155B1-E24E-462E-9F6B-9BB9DDDD287C}" sibTransId="{3385D85B-9AF7-4442-8BEE-B4D41AC9AF39}"/>
    <dgm:cxn modelId="{340099D2-C2A9-4E78-AD4B-D9FE00E0A1D5}" type="presOf" srcId="{29D8F6D1-BC21-4545-AD79-1B4E2E6B77DB}" destId="{25EE09B1-B5A8-41C8-9B9B-55FE31276BA9}" srcOrd="0" destOrd="0" presId="urn:microsoft.com/office/officeart/2005/8/layout/vList2"/>
    <dgm:cxn modelId="{13BB27BF-EEC5-436A-BA49-98BA471364CE}" type="presParOf" srcId="{25EE09B1-B5A8-41C8-9B9B-55FE31276BA9}" destId="{C8E7AFA4-1045-4403-95B4-E33343B48D2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24A4C7-8381-4758-86F7-C72FF3E288DF}" type="doc">
      <dgm:prSet loTypeId="urn:microsoft.com/office/officeart/2005/8/layout/default#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8D136A-14B1-4AD5-87C6-8048A82A5ED9}">
      <dgm:prSet phldrT="[Текст]" custT="1"/>
      <dgm:spPr/>
      <dgm:t>
        <a:bodyPr/>
        <a:lstStyle/>
        <a:p>
          <a:r>
            <a:rPr lang="ru-RU" sz="2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Излучинск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F34C4A-2D34-495C-95B0-45A196B7D65C}" type="parTrans" cxnId="{60E633B3-3A37-42C2-8C14-DD0BC57E6E3F}">
      <dgm:prSet/>
      <dgm:spPr/>
      <dgm:t>
        <a:bodyPr/>
        <a:lstStyle/>
        <a:p>
          <a:endParaRPr lang="ru-RU"/>
        </a:p>
      </dgm:t>
    </dgm:pt>
    <dgm:pt modelId="{F588CF65-6611-45BF-86B7-FB445949F5C0}" type="sibTrans" cxnId="{60E633B3-3A37-42C2-8C14-DD0BC57E6E3F}">
      <dgm:prSet/>
      <dgm:spPr/>
      <dgm:t>
        <a:bodyPr/>
        <a:lstStyle/>
        <a:p>
          <a:endParaRPr lang="ru-RU"/>
        </a:p>
      </dgm:t>
    </dgm:pt>
    <dgm:pt modelId="{CE054106-C23D-402A-B246-75536D171E20}" type="pres">
      <dgm:prSet presAssocID="{0624A4C7-8381-4758-86F7-C72FF3E288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49CF9E-0D70-447F-BE2E-57DF662EFBE6}" type="pres">
      <dgm:prSet presAssocID="{FD8D136A-14B1-4AD5-87C6-8048A82A5ED9}" presName="node" presStyleLbl="node1" presStyleIdx="0" presStyleCnt="1" custScaleY="11812" custLinFactNeighborX="815" custLinFactNeighborY="2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E633B3-3A37-42C2-8C14-DD0BC57E6E3F}" srcId="{0624A4C7-8381-4758-86F7-C72FF3E288DF}" destId="{FD8D136A-14B1-4AD5-87C6-8048A82A5ED9}" srcOrd="0" destOrd="0" parTransId="{1BF34C4A-2D34-495C-95B0-45A196B7D65C}" sibTransId="{F588CF65-6611-45BF-86B7-FB445949F5C0}"/>
    <dgm:cxn modelId="{2411F8C1-4078-466F-9AF7-CE8C7EB8D7ED}" type="presOf" srcId="{FD8D136A-14B1-4AD5-87C6-8048A82A5ED9}" destId="{D349CF9E-0D70-447F-BE2E-57DF662EFBE6}" srcOrd="0" destOrd="0" presId="urn:microsoft.com/office/officeart/2005/8/layout/default#1"/>
    <dgm:cxn modelId="{09DFC46C-3F80-4E6F-84AB-CA4112AC8486}" type="presOf" srcId="{0624A4C7-8381-4758-86F7-C72FF3E288DF}" destId="{CE054106-C23D-402A-B246-75536D171E20}" srcOrd="0" destOrd="0" presId="urn:microsoft.com/office/officeart/2005/8/layout/default#1"/>
    <dgm:cxn modelId="{FA12AE53-BC0D-4D2A-B573-CC3ABBC2735F}" type="presParOf" srcId="{CE054106-C23D-402A-B246-75536D171E20}" destId="{D349CF9E-0D70-447F-BE2E-57DF662EFBE6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E82F1BF-BE37-4F15-92F9-81CAD8BCA238}" type="presOf" srcId="{50D31A9F-9FFC-4C49-8996-CA0C9796EC14}" destId="{C6DB18FD-1F7B-407E-A6F3-8234D3BB756F}" srcOrd="1" destOrd="0" presId="urn:microsoft.com/office/officeart/2005/8/layout/process1"/>
    <dgm:cxn modelId="{FB9744D8-6152-4AC4-9B9F-D1FC04A3A099}" type="presOf" srcId="{71887AC4-D9A4-43F1-B122-07AB3347777D}" destId="{6ABA35E1-AC89-4B12-9D31-44EE8B2E305B}" srcOrd="0" destOrd="0" presId="urn:microsoft.com/office/officeart/2005/8/layout/process1"/>
    <dgm:cxn modelId="{98F2140A-8F08-4B79-9D88-B06C5F163B56}" type="presOf" srcId="{50D31A9F-9FFC-4C49-8996-CA0C9796EC14}" destId="{604E651E-2713-4CBC-BFD3-9EF24199853E}" srcOrd="0" destOrd="0" presId="urn:microsoft.com/office/officeart/2005/8/layout/process1"/>
    <dgm:cxn modelId="{7B57CDB9-487A-4D23-A5BE-BBB400CAF9D3}" type="presOf" srcId="{B08F804C-8B80-433D-B003-109C5421061E}" destId="{FF5FA16E-9330-4115-9457-D9B256F40F7A}" srcOrd="1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1EB6D46A-268E-4904-B42F-AB71CC21D3E7}" type="presOf" srcId="{745BD0D7-B30E-455B-B2EA-B108C1F32CF6}" destId="{946A20F1-94B0-450E-8173-C2652B524D8F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99EA8E31-DF1D-4D39-BE04-D0800ECCD51B}" type="presOf" srcId="{BF429702-E3F5-419E-B5D6-969E0F22296F}" destId="{98F23982-CE6B-4B08-9868-E07F30B984FA}" srcOrd="0" destOrd="0" presId="urn:microsoft.com/office/officeart/2005/8/layout/process1"/>
    <dgm:cxn modelId="{BC41D782-10F7-453C-8792-4B8D699CA428}" type="presOf" srcId="{B08F804C-8B80-433D-B003-109C5421061E}" destId="{73F89FF0-8A7C-451B-83C5-680DDAD63515}" srcOrd="0" destOrd="0" presId="urn:microsoft.com/office/officeart/2005/8/layout/process1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DC49E37E-2AF7-419E-8BB6-8940088BE675}" type="presOf" srcId="{A79DB773-C63A-4724-A66B-D74974C5AD2E}" destId="{4ED50FCD-F6AB-4893-92A7-596DC3B8C54D}" srcOrd="0" destOrd="0" presId="urn:microsoft.com/office/officeart/2005/8/layout/process1"/>
    <dgm:cxn modelId="{D66B8ABA-40C7-4C00-8938-7F0EBDB8894C}" type="presParOf" srcId="{6ABA35E1-AC89-4B12-9D31-44EE8B2E305B}" destId="{946A20F1-94B0-450E-8173-C2652B524D8F}" srcOrd="0" destOrd="0" presId="urn:microsoft.com/office/officeart/2005/8/layout/process1"/>
    <dgm:cxn modelId="{F60DBA08-F82F-4B6C-B9B6-A3C555FDBEDF}" type="presParOf" srcId="{6ABA35E1-AC89-4B12-9D31-44EE8B2E305B}" destId="{604E651E-2713-4CBC-BFD3-9EF24199853E}" srcOrd="1" destOrd="0" presId="urn:microsoft.com/office/officeart/2005/8/layout/process1"/>
    <dgm:cxn modelId="{BF87DFD0-FBCB-4A44-BB2E-FDB8D34672E0}" type="presParOf" srcId="{604E651E-2713-4CBC-BFD3-9EF24199853E}" destId="{C6DB18FD-1F7B-407E-A6F3-8234D3BB756F}" srcOrd="0" destOrd="0" presId="urn:microsoft.com/office/officeart/2005/8/layout/process1"/>
    <dgm:cxn modelId="{B828BA7A-BF90-4084-A770-312CDFA196AA}" type="presParOf" srcId="{6ABA35E1-AC89-4B12-9D31-44EE8B2E305B}" destId="{4ED50FCD-F6AB-4893-92A7-596DC3B8C54D}" srcOrd="2" destOrd="0" presId="urn:microsoft.com/office/officeart/2005/8/layout/process1"/>
    <dgm:cxn modelId="{D2003613-A30A-40A0-A9DF-37319AE3370A}" type="presParOf" srcId="{6ABA35E1-AC89-4B12-9D31-44EE8B2E305B}" destId="{73F89FF0-8A7C-451B-83C5-680DDAD63515}" srcOrd="3" destOrd="0" presId="urn:microsoft.com/office/officeart/2005/8/layout/process1"/>
    <dgm:cxn modelId="{35F08180-0ED4-4D1D-B532-6B0E47486215}" type="presParOf" srcId="{73F89FF0-8A7C-451B-83C5-680DDAD63515}" destId="{FF5FA16E-9330-4115-9457-D9B256F40F7A}" srcOrd="0" destOrd="0" presId="urn:microsoft.com/office/officeart/2005/8/layout/process1"/>
    <dgm:cxn modelId="{5B3E7CB5-34A0-497A-86E3-B07FE2DE8BF2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7633CD-C3FA-450D-A386-5B07F7C3459A}" type="presOf" srcId="{B08F804C-8B80-433D-B003-109C5421061E}" destId="{73F89FF0-8A7C-451B-83C5-680DDAD63515}" srcOrd="0" destOrd="0" presId="urn:microsoft.com/office/officeart/2005/8/layout/process1"/>
    <dgm:cxn modelId="{1323E37D-C3D1-4997-A0B6-0A1171001B7E}" type="presOf" srcId="{71887AC4-D9A4-43F1-B122-07AB3347777D}" destId="{6ABA35E1-AC89-4B12-9D31-44EE8B2E305B}" srcOrd="0" destOrd="0" presId="urn:microsoft.com/office/officeart/2005/8/layout/process1"/>
    <dgm:cxn modelId="{2038FBCC-ADF4-4F3D-8A31-9A8982262A1D}" type="presOf" srcId="{745BD0D7-B30E-455B-B2EA-B108C1F32CF6}" destId="{946A20F1-94B0-450E-8173-C2652B524D8F}" srcOrd="0" destOrd="0" presId="urn:microsoft.com/office/officeart/2005/8/layout/process1"/>
    <dgm:cxn modelId="{48EA66E7-02D2-407A-95D4-A5AD0A78F609}" type="presOf" srcId="{B08F804C-8B80-433D-B003-109C5421061E}" destId="{FF5FA16E-9330-4115-9457-D9B256F40F7A}" srcOrd="1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E33F201E-73F7-4D56-B5D3-4CDD92F9D681}" type="presOf" srcId="{50D31A9F-9FFC-4C49-8996-CA0C9796EC14}" destId="{C6DB18FD-1F7B-407E-A6F3-8234D3BB756F}" srcOrd="1" destOrd="0" presId="urn:microsoft.com/office/officeart/2005/8/layout/process1"/>
    <dgm:cxn modelId="{A5C64499-FC89-444F-9F82-1111305C8D05}" type="presOf" srcId="{50D31A9F-9FFC-4C49-8996-CA0C9796EC14}" destId="{604E651E-2713-4CBC-BFD3-9EF24199853E}" srcOrd="0" destOrd="0" presId="urn:microsoft.com/office/officeart/2005/8/layout/process1"/>
    <dgm:cxn modelId="{98B999FB-39FE-45C6-A567-FBB52B14BCF8}" type="presOf" srcId="{A79DB773-C63A-4724-A66B-D74974C5AD2E}" destId="{4ED50FCD-F6AB-4893-92A7-596DC3B8C54D}" srcOrd="0" destOrd="0" presId="urn:microsoft.com/office/officeart/2005/8/layout/process1"/>
    <dgm:cxn modelId="{CD4F2398-F92F-49E0-A72E-8111E115E36F}" type="presOf" srcId="{BF429702-E3F5-419E-B5D6-969E0F22296F}" destId="{98F23982-CE6B-4B08-9868-E07F30B984FA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1461990F-AF8D-4707-9F3F-F16031C06FD5}" type="presParOf" srcId="{6ABA35E1-AC89-4B12-9D31-44EE8B2E305B}" destId="{946A20F1-94B0-450E-8173-C2652B524D8F}" srcOrd="0" destOrd="0" presId="urn:microsoft.com/office/officeart/2005/8/layout/process1"/>
    <dgm:cxn modelId="{CF689A0D-2E46-428B-A8CE-B9313C908F39}" type="presParOf" srcId="{6ABA35E1-AC89-4B12-9D31-44EE8B2E305B}" destId="{604E651E-2713-4CBC-BFD3-9EF24199853E}" srcOrd="1" destOrd="0" presId="urn:microsoft.com/office/officeart/2005/8/layout/process1"/>
    <dgm:cxn modelId="{6D9ED43B-19F4-42F5-817D-5E0E62CEE322}" type="presParOf" srcId="{604E651E-2713-4CBC-BFD3-9EF24199853E}" destId="{C6DB18FD-1F7B-407E-A6F3-8234D3BB756F}" srcOrd="0" destOrd="0" presId="urn:microsoft.com/office/officeart/2005/8/layout/process1"/>
    <dgm:cxn modelId="{55A29AD8-DF98-485E-AF0C-EE8F3C09DECC}" type="presParOf" srcId="{6ABA35E1-AC89-4B12-9D31-44EE8B2E305B}" destId="{4ED50FCD-F6AB-4893-92A7-596DC3B8C54D}" srcOrd="2" destOrd="0" presId="urn:microsoft.com/office/officeart/2005/8/layout/process1"/>
    <dgm:cxn modelId="{3A4F6087-5614-4AF1-9EA2-4ADCD6B49260}" type="presParOf" srcId="{6ABA35E1-AC89-4B12-9D31-44EE8B2E305B}" destId="{73F89FF0-8A7C-451B-83C5-680DDAD63515}" srcOrd="3" destOrd="0" presId="urn:microsoft.com/office/officeart/2005/8/layout/process1"/>
    <dgm:cxn modelId="{A009F71C-DAD1-4501-908E-D802CBD0A741}" type="presParOf" srcId="{73F89FF0-8A7C-451B-83C5-680DDAD63515}" destId="{FF5FA16E-9330-4115-9457-D9B256F40F7A}" srcOrd="0" destOrd="0" presId="urn:microsoft.com/office/officeart/2005/8/layout/process1"/>
    <dgm:cxn modelId="{B9C3ACEB-DFF3-4664-862E-D8B3EBAEAD44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24A4C7-8381-4758-86F7-C72FF3E288DF}" type="doc">
      <dgm:prSet loTypeId="urn:microsoft.com/office/officeart/2005/8/layout/default#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8D136A-14B1-4AD5-87C6-8048A82A5ED9}">
      <dgm:prSet phldrT="[Текст]" custT="1"/>
      <dgm:spPr/>
      <dgm:t>
        <a:bodyPr/>
        <a:lstStyle/>
        <a:p>
          <a:r>
            <a:rPr lang="ru-RU" sz="2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Новоаганск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F34C4A-2D34-495C-95B0-45A196B7D65C}" type="parTrans" cxnId="{60E633B3-3A37-42C2-8C14-DD0BC57E6E3F}">
      <dgm:prSet/>
      <dgm:spPr/>
      <dgm:t>
        <a:bodyPr/>
        <a:lstStyle/>
        <a:p>
          <a:endParaRPr lang="ru-RU"/>
        </a:p>
      </dgm:t>
    </dgm:pt>
    <dgm:pt modelId="{F588CF65-6611-45BF-86B7-FB445949F5C0}" type="sibTrans" cxnId="{60E633B3-3A37-42C2-8C14-DD0BC57E6E3F}">
      <dgm:prSet/>
      <dgm:spPr/>
      <dgm:t>
        <a:bodyPr/>
        <a:lstStyle/>
        <a:p>
          <a:endParaRPr lang="ru-RU"/>
        </a:p>
      </dgm:t>
    </dgm:pt>
    <dgm:pt modelId="{CE054106-C23D-402A-B246-75536D171E20}" type="pres">
      <dgm:prSet presAssocID="{0624A4C7-8381-4758-86F7-C72FF3E288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49CF9E-0D70-447F-BE2E-57DF662EFBE6}" type="pres">
      <dgm:prSet presAssocID="{FD8D136A-14B1-4AD5-87C6-8048A82A5ED9}" presName="node" presStyleLbl="node1" presStyleIdx="0" presStyleCnt="1" custScaleY="11812" custLinFactNeighborX="815" custLinFactNeighborY="2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E633B3-3A37-42C2-8C14-DD0BC57E6E3F}" srcId="{0624A4C7-8381-4758-86F7-C72FF3E288DF}" destId="{FD8D136A-14B1-4AD5-87C6-8048A82A5ED9}" srcOrd="0" destOrd="0" parTransId="{1BF34C4A-2D34-495C-95B0-45A196B7D65C}" sibTransId="{F588CF65-6611-45BF-86B7-FB445949F5C0}"/>
    <dgm:cxn modelId="{23D734BF-4AB9-4C3C-944B-661B58C8CA63}" type="presOf" srcId="{0624A4C7-8381-4758-86F7-C72FF3E288DF}" destId="{CE054106-C23D-402A-B246-75536D171E20}" srcOrd="0" destOrd="0" presId="urn:microsoft.com/office/officeart/2005/8/layout/default#2"/>
    <dgm:cxn modelId="{AAEA21FA-517E-4D2F-94FF-785588C91A38}" type="presOf" srcId="{FD8D136A-14B1-4AD5-87C6-8048A82A5ED9}" destId="{D349CF9E-0D70-447F-BE2E-57DF662EFBE6}" srcOrd="0" destOrd="0" presId="urn:microsoft.com/office/officeart/2005/8/layout/default#2"/>
    <dgm:cxn modelId="{FFA9E827-3336-4D94-BF08-B95A38B7FFC3}" type="presParOf" srcId="{CE054106-C23D-402A-B246-75536D171E20}" destId="{D349CF9E-0D70-447F-BE2E-57DF662EFBE6}" srcOrd="0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3575ED-E0C8-446D-B385-D118D41274EF}" type="presOf" srcId="{71887AC4-D9A4-43F1-B122-07AB3347777D}" destId="{6ABA35E1-AC89-4B12-9D31-44EE8B2E305B}" srcOrd="0" destOrd="0" presId="urn:microsoft.com/office/officeart/2005/8/layout/process1"/>
    <dgm:cxn modelId="{5EACC907-E467-44E9-BBE9-D021308BA337}" type="presOf" srcId="{B08F804C-8B80-433D-B003-109C5421061E}" destId="{73F89FF0-8A7C-451B-83C5-680DDAD63515}" srcOrd="0" destOrd="0" presId="urn:microsoft.com/office/officeart/2005/8/layout/process1"/>
    <dgm:cxn modelId="{CFBB8866-F901-4A53-9FE0-029F4BA3A8C7}" type="presOf" srcId="{B08F804C-8B80-433D-B003-109C5421061E}" destId="{FF5FA16E-9330-4115-9457-D9B256F40F7A}" srcOrd="1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3428B254-1D10-429B-B2D4-B0D9549E8D10}" type="presOf" srcId="{50D31A9F-9FFC-4C49-8996-CA0C9796EC14}" destId="{C6DB18FD-1F7B-407E-A6F3-8234D3BB756F}" srcOrd="1" destOrd="0" presId="urn:microsoft.com/office/officeart/2005/8/layout/process1"/>
    <dgm:cxn modelId="{9B81008F-07DF-469D-BEE5-D4475503F352}" type="presOf" srcId="{A79DB773-C63A-4724-A66B-D74974C5AD2E}" destId="{4ED50FCD-F6AB-4893-92A7-596DC3B8C54D}" srcOrd="0" destOrd="0" presId="urn:microsoft.com/office/officeart/2005/8/layout/process1"/>
    <dgm:cxn modelId="{DBEBFCE1-E78F-4A76-979D-AB77EB46B2A7}" type="presOf" srcId="{745BD0D7-B30E-455B-B2EA-B108C1F32CF6}" destId="{946A20F1-94B0-450E-8173-C2652B524D8F}" srcOrd="0" destOrd="0" presId="urn:microsoft.com/office/officeart/2005/8/layout/process1"/>
    <dgm:cxn modelId="{668B3C56-EB88-4A45-975E-60196A6DEC8E}" type="presOf" srcId="{50D31A9F-9FFC-4C49-8996-CA0C9796EC14}" destId="{604E651E-2713-4CBC-BFD3-9EF24199853E}" srcOrd="0" destOrd="0" presId="urn:microsoft.com/office/officeart/2005/8/layout/process1"/>
    <dgm:cxn modelId="{4E86E9A9-6917-4AFB-B10B-450C45CECDB9}" type="presOf" srcId="{BF429702-E3F5-419E-B5D6-969E0F22296F}" destId="{98F23982-CE6B-4B08-9868-E07F30B984FA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B369B9BD-D820-4899-8204-ABAEAC8493B7}" type="presParOf" srcId="{6ABA35E1-AC89-4B12-9D31-44EE8B2E305B}" destId="{946A20F1-94B0-450E-8173-C2652B524D8F}" srcOrd="0" destOrd="0" presId="urn:microsoft.com/office/officeart/2005/8/layout/process1"/>
    <dgm:cxn modelId="{9DD91CA2-EDA6-49CB-B1DB-CCCB9445480E}" type="presParOf" srcId="{6ABA35E1-AC89-4B12-9D31-44EE8B2E305B}" destId="{604E651E-2713-4CBC-BFD3-9EF24199853E}" srcOrd="1" destOrd="0" presId="urn:microsoft.com/office/officeart/2005/8/layout/process1"/>
    <dgm:cxn modelId="{6C23BAA6-F933-46C1-AEEE-747C3AE6B25B}" type="presParOf" srcId="{604E651E-2713-4CBC-BFD3-9EF24199853E}" destId="{C6DB18FD-1F7B-407E-A6F3-8234D3BB756F}" srcOrd="0" destOrd="0" presId="urn:microsoft.com/office/officeart/2005/8/layout/process1"/>
    <dgm:cxn modelId="{909D63BA-8CC1-4767-9F0F-08C2F766D654}" type="presParOf" srcId="{6ABA35E1-AC89-4B12-9D31-44EE8B2E305B}" destId="{4ED50FCD-F6AB-4893-92A7-596DC3B8C54D}" srcOrd="2" destOrd="0" presId="urn:microsoft.com/office/officeart/2005/8/layout/process1"/>
    <dgm:cxn modelId="{FECAE65E-29AB-4F80-9161-4FEE6ABEA6A2}" type="presParOf" srcId="{6ABA35E1-AC89-4B12-9D31-44EE8B2E305B}" destId="{73F89FF0-8A7C-451B-83C5-680DDAD63515}" srcOrd="3" destOrd="0" presId="urn:microsoft.com/office/officeart/2005/8/layout/process1"/>
    <dgm:cxn modelId="{2C27C60E-7F0E-498B-82C7-279B15D6D7CF}" type="presParOf" srcId="{73F89FF0-8A7C-451B-83C5-680DDAD63515}" destId="{FF5FA16E-9330-4115-9457-D9B256F40F7A}" srcOrd="0" destOrd="0" presId="urn:microsoft.com/office/officeart/2005/8/layout/process1"/>
    <dgm:cxn modelId="{A5DDC1A7-C2CF-44B5-8299-249C1247DFF9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0828412-E0DD-4707-9334-EF429C8EB29F}" type="presOf" srcId="{BF429702-E3F5-419E-B5D6-969E0F22296F}" destId="{98F23982-CE6B-4B08-9868-E07F30B984FA}" srcOrd="0" destOrd="0" presId="urn:microsoft.com/office/officeart/2005/8/layout/process1"/>
    <dgm:cxn modelId="{DFB53875-184E-4A2A-85EB-369FE139EFA2}" type="presOf" srcId="{71887AC4-D9A4-43F1-B122-07AB3347777D}" destId="{6ABA35E1-AC89-4B12-9D31-44EE8B2E305B}" srcOrd="0" destOrd="0" presId="urn:microsoft.com/office/officeart/2005/8/layout/process1"/>
    <dgm:cxn modelId="{EF98AD7D-D670-4E19-BDFC-91CA6E3E3599}" type="presOf" srcId="{745BD0D7-B30E-455B-B2EA-B108C1F32CF6}" destId="{946A20F1-94B0-450E-8173-C2652B524D8F}" srcOrd="0" destOrd="0" presId="urn:microsoft.com/office/officeart/2005/8/layout/process1"/>
    <dgm:cxn modelId="{B0906E6D-B527-445A-B946-985E1F71AC41}" type="presOf" srcId="{50D31A9F-9FFC-4C49-8996-CA0C9796EC14}" destId="{C6DB18FD-1F7B-407E-A6F3-8234D3BB756F}" srcOrd="1" destOrd="0" presId="urn:microsoft.com/office/officeart/2005/8/layout/process1"/>
    <dgm:cxn modelId="{E2A36C73-8956-4B59-BD65-4ED5082415D2}" type="presOf" srcId="{A79DB773-C63A-4724-A66B-D74974C5AD2E}" destId="{4ED50FCD-F6AB-4893-92A7-596DC3B8C54D}" srcOrd="0" destOrd="0" presId="urn:microsoft.com/office/officeart/2005/8/layout/process1"/>
    <dgm:cxn modelId="{048263F9-26C2-4AB4-AC73-DCF4DB8EA9FF}" type="presOf" srcId="{B08F804C-8B80-433D-B003-109C5421061E}" destId="{FF5FA16E-9330-4115-9457-D9B256F40F7A}" srcOrd="1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46C4625F-6B8E-4EA8-BA20-5C2FDE8E8D02}" type="presOf" srcId="{50D31A9F-9FFC-4C49-8996-CA0C9796EC14}" destId="{604E651E-2713-4CBC-BFD3-9EF24199853E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3FA0BE6A-01C7-4AC4-A810-C6B57DE673AA}" type="presOf" srcId="{B08F804C-8B80-433D-B003-109C5421061E}" destId="{73F89FF0-8A7C-451B-83C5-680DDAD63515}" srcOrd="0" destOrd="0" presId="urn:microsoft.com/office/officeart/2005/8/layout/process1"/>
    <dgm:cxn modelId="{B5944AA2-14A5-40E4-A7A0-EC5B1465F41C}" type="presParOf" srcId="{6ABA35E1-AC89-4B12-9D31-44EE8B2E305B}" destId="{946A20F1-94B0-450E-8173-C2652B524D8F}" srcOrd="0" destOrd="0" presId="urn:microsoft.com/office/officeart/2005/8/layout/process1"/>
    <dgm:cxn modelId="{D4970769-1C95-40F2-A8C5-1397BE737399}" type="presParOf" srcId="{6ABA35E1-AC89-4B12-9D31-44EE8B2E305B}" destId="{604E651E-2713-4CBC-BFD3-9EF24199853E}" srcOrd="1" destOrd="0" presId="urn:microsoft.com/office/officeart/2005/8/layout/process1"/>
    <dgm:cxn modelId="{F5A11537-5FC7-44C0-8737-56CEF3FF9704}" type="presParOf" srcId="{604E651E-2713-4CBC-BFD3-9EF24199853E}" destId="{C6DB18FD-1F7B-407E-A6F3-8234D3BB756F}" srcOrd="0" destOrd="0" presId="urn:microsoft.com/office/officeart/2005/8/layout/process1"/>
    <dgm:cxn modelId="{E2B5C09C-5014-4B87-9205-ACC8B6FC211C}" type="presParOf" srcId="{6ABA35E1-AC89-4B12-9D31-44EE8B2E305B}" destId="{4ED50FCD-F6AB-4893-92A7-596DC3B8C54D}" srcOrd="2" destOrd="0" presId="urn:microsoft.com/office/officeart/2005/8/layout/process1"/>
    <dgm:cxn modelId="{D1B693AB-0BB6-4479-B4FF-0BB99E9E0E17}" type="presParOf" srcId="{6ABA35E1-AC89-4B12-9D31-44EE8B2E305B}" destId="{73F89FF0-8A7C-451B-83C5-680DDAD63515}" srcOrd="3" destOrd="0" presId="urn:microsoft.com/office/officeart/2005/8/layout/process1"/>
    <dgm:cxn modelId="{37A2B737-F4E2-4345-BB2D-E91299EA169A}" type="presParOf" srcId="{73F89FF0-8A7C-451B-83C5-680DDAD63515}" destId="{FF5FA16E-9330-4115-9457-D9B256F40F7A}" srcOrd="0" destOrd="0" presId="urn:microsoft.com/office/officeart/2005/8/layout/process1"/>
    <dgm:cxn modelId="{C7BFC24E-D43A-4E76-9379-C84707FEAFBB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624A4C7-8381-4758-86F7-C72FF3E288DF}" type="doc">
      <dgm:prSet loTypeId="urn:microsoft.com/office/officeart/2005/8/layout/default#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D8D136A-14B1-4AD5-87C6-8048A82A5ED9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Сельские поселения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BF34C4A-2D34-495C-95B0-45A196B7D65C}" type="parTrans" cxnId="{60E633B3-3A37-42C2-8C14-DD0BC57E6E3F}">
      <dgm:prSet/>
      <dgm:spPr/>
      <dgm:t>
        <a:bodyPr/>
        <a:lstStyle/>
        <a:p>
          <a:endParaRPr lang="ru-RU"/>
        </a:p>
      </dgm:t>
    </dgm:pt>
    <dgm:pt modelId="{F588CF65-6611-45BF-86B7-FB445949F5C0}" type="sibTrans" cxnId="{60E633B3-3A37-42C2-8C14-DD0BC57E6E3F}">
      <dgm:prSet/>
      <dgm:spPr/>
      <dgm:t>
        <a:bodyPr/>
        <a:lstStyle/>
        <a:p>
          <a:endParaRPr lang="ru-RU"/>
        </a:p>
      </dgm:t>
    </dgm:pt>
    <dgm:pt modelId="{CE054106-C23D-402A-B246-75536D171E20}" type="pres">
      <dgm:prSet presAssocID="{0624A4C7-8381-4758-86F7-C72FF3E288D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349CF9E-0D70-447F-BE2E-57DF662EFBE6}" type="pres">
      <dgm:prSet presAssocID="{FD8D136A-14B1-4AD5-87C6-8048A82A5ED9}" presName="node" presStyleLbl="node1" presStyleIdx="0" presStyleCnt="1" custScaleY="11812" custLinFactNeighborX="815" custLinFactNeighborY="2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0E633B3-3A37-42C2-8C14-DD0BC57E6E3F}" srcId="{0624A4C7-8381-4758-86F7-C72FF3E288DF}" destId="{FD8D136A-14B1-4AD5-87C6-8048A82A5ED9}" srcOrd="0" destOrd="0" parTransId="{1BF34C4A-2D34-495C-95B0-45A196B7D65C}" sibTransId="{F588CF65-6611-45BF-86B7-FB445949F5C0}"/>
    <dgm:cxn modelId="{4084152D-48CC-4E83-9155-7E1707E2E248}" type="presOf" srcId="{FD8D136A-14B1-4AD5-87C6-8048A82A5ED9}" destId="{D349CF9E-0D70-447F-BE2E-57DF662EFBE6}" srcOrd="0" destOrd="0" presId="urn:microsoft.com/office/officeart/2005/8/layout/default#3"/>
    <dgm:cxn modelId="{DD1568CD-62CD-4C82-B209-D0AF5A8C02CA}" type="presOf" srcId="{0624A4C7-8381-4758-86F7-C72FF3E288DF}" destId="{CE054106-C23D-402A-B246-75536D171E20}" srcOrd="0" destOrd="0" presId="urn:microsoft.com/office/officeart/2005/8/layout/default#3"/>
    <dgm:cxn modelId="{44A52823-74F4-4BEF-9AB3-A73E969FA98A}" type="presParOf" srcId="{CE054106-C23D-402A-B246-75536D171E20}" destId="{D349CF9E-0D70-447F-BE2E-57DF662EFBE6}" srcOrd="0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887AC4-D9A4-43F1-B122-07AB3347777D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745BD0D7-B30E-455B-B2EA-B108C1F32CF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EE17F4-7A28-4F85-B7F5-C6BF1997F28E}" type="par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D31A9F-9FFC-4C49-8996-CA0C9796EC14}" type="sibTrans" cxnId="{41B59EB2-5659-42BE-A6F8-017A7FBA29B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9DB773-C63A-4724-A66B-D74974C5AD2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F93470-AF26-40D5-A488-4D027037E7C4}" type="par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8F804C-8B80-433D-B003-109C5421061E}" type="sibTrans" cxnId="{2793284C-8ECB-4B26-A4D6-2831D2384511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F429702-E3F5-419E-B5D6-969E0F22296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01.09.2021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2659739-6EBF-4839-89B8-57E3BC653A7E}" type="par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9650B-7977-48EC-A0FA-38B927902B67}" type="sibTrans" cxnId="{B84CC705-1713-4F83-A134-D1684FDAE2F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BA35E1-AC89-4B12-9D31-44EE8B2E305B}" type="pres">
      <dgm:prSet presAssocID="{71887AC4-D9A4-43F1-B122-07AB3347777D}" presName="Name0" presStyleCnt="0">
        <dgm:presLayoutVars>
          <dgm:dir/>
          <dgm:resizeHandles val="exact"/>
        </dgm:presLayoutVars>
      </dgm:prSet>
      <dgm:spPr/>
    </dgm:pt>
    <dgm:pt modelId="{946A20F1-94B0-450E-8173-C2652B524D8F}" type="pres">
      <dgm:prSet presAssocID="{745BD0D7-B30E-455B-B2EA-B108C1F32CF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4E651E-2713-4CBC-BFD3-9EF24199853E}" type="pres">
      <dgm:prSet presAssocID="{50D31A9F-9FFC-4C49-8996-CA0C9796EC14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6DB18FD-1F7B-407E-A6F3-8234D3BB756F}" type="pres">
      <dgm:prSet presAssocID="{50D31A9F-9FFC-4C49-8996-CA0C9796EC14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4ED50FCD-F6AB-4893-92A7-596DC3B8C54D}" type="pres">
      <dgm:prSet presAssocID="{A79DB773-C63A-4724-A66B-D74974C5AD2E}" presName="node" presStyleLbl="node1" presStyleIdx="1" presStyleCnt="3" custLinFactNeighborX="-405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F89FF0-8A7C-451B-83C5-680DDAD63515}" type="pres">
      <dgm:prSet presAssocID="{B08F804C-8B80-433D-B003-109C5421061E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F5FA16E-9330-4115-9457-D9B256F40F7A}" type="pres">
      <dgm:prSet presAssocID="{B08F804C-8B80-433D-B003-109C5421061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98F23982-CE6B-4B08-9868-E07F30B984FA}" type="pres">
      <dgm:prSet presAssocID="{BF429702-E3F5-419E-B5D6-969E0F22296F}" presName="node" presStyleLbl="node1" presStyleIdx="2" presStyleCnt="3" custLinFactNeighborX="-801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B363260-9A5B-4DA5-A7C8-6C6F6A200D0F}" type="presOf" srcId="{50D31A9F-9FFC-4C49-8996-CA0C9796EC14}" destId="{C6DB18FD-1F7B-407E-A6F3-8234D3BB756F}" srcOrd="1" destOrd="0" presId="urn:microsoft.com/office/officeart/2005/8/layout/process1"/>
    <dgm:cxn modelId="{94710DAC-2B4E-425C-B21F-D1D2456FD6FB}" type="presOf" srcId="{BF429702-E3F5-419E-B5D6-969E0F22296F}" destId="{98F23982-CE6B-4B08-9868-E07F30B984FA}" srcOrd="0" destOrd="0" presId="urn:microsoft.com/office/officeart/2005/8/layout/process1"/>
    <dgm:cxn modelId="{6CB354A9-F2B4-4CEF-A936-F8021649FA46}" type="presOf" srcId="{71887AC4-D9A4-43F1-B122-07AB3347777D}" destId="{6ABA35E1-AC89-4B12-9D31-44EE8B2E305B}" srcOrd="0" destOrd="0" presId="urn:microsoft.com/office/officeart/2005/8/layout/process1"/>
    <dgm:cxn modelId="{F6D90A06-6672-4DEB-9958-6817807D60E3}" type="presOf" srcId="{B08F804C-8B80-433D-B003-109C5421061E}" destId="{FF5FA16E-9330-4115-9457-D9B256F40F7A}" srcOrd="1" destOrd="0" presId="urn:microsoft.com/office/officeart/2005/8/layout/process1"/>
    <dgm:cxn modelId="{69AA25B1-96DF-4125-BFED-15E8BE0687C2}" type="presOf" srcId="{745BD0D7-B30E-455B-B2EA-B108C1F32CF6}" destId="{946A20F1-94B0-450E-8173-C2652B524D8F}" srcOrd="0" destOrd="0" presId="urn:microsoft.com/office/officeart/2005/8/layout/process1"/>
    <dgm:cxn modelId="{87BD1EA2-73AD-4075-B76B-72FC85EC0E35}" type="presOf" srcId="{B08F804C-8B80-433D-B003-109C5421061E}" destId="{73F89FF0-8A7C-451B-83C5-680DDAD63515}" srcOrd="0" destOrd="0" presId="urn:microsoft.com/office/officeart/2005/8/layout/process1"/>
    <dgm:cxn modelId="{41B59EB2-5659-42BE-A6F8-017A7FBA29BA}" srcId="{71887AC4-D9A4-43F1-B122-07AB3347777D}" destId="{745BD0D7-B30E-455B-B2EA-B108C1F32CF6}" srcOrd="0" destOrd="0" parTransId="{68EE17F4-7A28-4F85-B7F5-C6BF1997F28E}" sibTransId="{50D31A9F-9FFC-4C49-8996-CA0C9796EC14}"/>
    <dgm:cxn modelId="{DF95A2F1-6F0E-409F-AA5D-0BE6C421CAF2}" type="presOf" srcId="{A79DB773-C63A-4724-A66B-D74974C5AD2E}" destId="{4ED50FCD-F6AB-4893-92A7-596DC3B8C54D}" srcOrd="0" destOrd="0" presId="urn:microsoft.com/office/officeart/2005/8/layout/process1"/>
    <dgm:cxn modelId="{299BE79C-DD15-497F-BC99-50D790CEFABF}" type="presOf" srcId="{50D31A9F-9FFC-4C49-8996-CA0C9796EC14}" destId="{604E651E-2713-4CBC-BFD3-9EF24199853E}" srcOrd="0" destOrd="0" presId="urn:microsoft.com/office/officeart/2005/8/layout/process1"/>
    <dgm:cxn modelId="{2793284C-8ECB-4B26-A4D6-2831D2384511}" srcId="{71887AC4-D9A4-43F1-B122-07AB3347777D}" destId="{A79DB773-C63A-4724-A66B-D74974C5AD2E}" srcOrd="1" destOrd="0" parTransId="{C4F93470-AF26-40D5-A488-4D027037E7C4}" sibTransId="{B08F804C-8B80-433D-B003-109C5421061E}"/>
    <dgm:cxn modelId="{B84CC705-1713-4F83-A134-D1684FDAE2F7}" srcId="{71887AC4-D9A4-43F1-B122-07AB3347777D}" destId="{BF429702-E3F5-419E-B5D6-969E0F22296F}" srcOrd="2" destOrd="0" parTransId="{92659739-6EBF-4839-89B8-57E3BC653A7E}" sibTransId="{0159650B-7977-48EC-A0FA-38B927902B67}"/>
    <dgm:cxn modelId="{4B36806B-8A55-4752-8CB8-7C9D381708E0}" type="presParOf" srcId="{6ABA35E1-AC89-4B12-9D31-44EE8B2E305B}" destId="{946A20F1-94B0-450E-8173-C2652B524D8F}" srcOrd="0" destOrd="0" presId="urn:microsoft.com/office/officeart/2005/8/layout/process1"/>
    <dgm:cxn modelId="{AE73C011-F6DE-48F5-A499-D6530735055B}" type="presParOf" srcId="{6ABA35E1-AC89-4B12-9D31-44EE8B2E305B}" destId="{604E651E-2713-4CBC-BFD3-9EF24199853E}" srcOrd="1" destOrd="0" presId="urn:microsoft.com/office/officeart/2005/8/layout/process1"/>
    <dgm:cxn modelId="{AB462C0C-50DE-4E3B-B374-A85E8C36B6DB}" type="presParOf" srcId="{604E651E-2713-4CBC-BFD3-9EF24199853E}" destId="{C6DB18FD-1F7B-407E-A6F3-8234D3BB756F}" srcOrd="0" destOrd="0" presId="urn:microsoft.com/office/officeart/2005/8/layout/process1"/>
    <dgm:cxn modelId="{F7E73DCB-E8D4-4170-B9D7-DC017D13AC71}" type="presParOf" srcId="{6ABA35E1-AC89-4B12-9D31-44EE8B2E305B}" destId="{4ED50FCD-F6AB-4893-92A7-596DC3B8C54D}" srcOrd="2" destOrd="0" presId="urn:microsoft.com/office/officeart/2005/8/layout/process1"/>
    <dgm:cxn modelId="{10B1B21E-7DAF-429E-B03E-FA40FDC2A5FC}" type="presParOf" srcId="{6ABA35E1-AC89-4B12-9D31-44EE8B2E305B}" destId="{73F89FF0-8A7C-451B-83C5-680DDAD63515}" srcOrd="3" destOrd="0" presId="urn:microsoft.com/office/officeart/2005/8/layout/process1"/>
    <dgm:cxn modelId="{4EE80B6F-AFD2-49EC-9F91-6405D02B27D5}" type="presParOf" srcId="{73F89FF0-8A7C-451B-83C5-680DDAD63515}" destId="{FF5FA16E-9330-4115-9457-D9B256F40F7A}" srcOrd="0" destOrd="0" presId="urn:microsoft.com/office/officeart/2005/8/layout/process1"/>
    <dgm:cxn modelId="{5F33CBF2-7F7E-4E5C-B4B4-2D26612BC8D4}" type="presParOf" srcId="{6ABA35E1-AC89-4B12-9D31-44EE8B2E305B}" destId="{98F23982-CE6B-4B08-9868-E07F30B984F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47A91E-49E5-406B-9B19-73FD70340200}">
      <dsp:nvSpPr>
        <dsp:cNvPr id="0" name=""/>
        <dsp:cNvSpPr/>
      </dsp:nvSpPr>
      <dsp:spPr>
        <a:xfrm>
          <a:off x="0" y="0"/>
          <a:ext cx="8858311" cy="175963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Постановление Губернатора Ханты-Мансийского автономного округа – Югры от </a:t>
          </a:r>
          <a:r>
            <a:rPr lang="en-US" sz="2000" b="1" kern="1200" dirty="0" smtClean="0">
              <a:latin typeface="Times New Roman" pitchFamily="18" charset="0"/>
              <a:cs typeface="Times New Roman" pitchFamily="18" charset="0"/>
            </a:rPr>
            <a:t>14</a:t>
          </a: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 декабря 2018 № 127 «О предельных (максимальных) индексах  изменения размера вносимой гражданами платы за коммунальные услуги в муниципальных образованиях Ханты-Мансийского автономного округа –Югры на 2019 – 2023 годы»</a:t>
          </a:r>
          <a:endParaRPr lang="ru-RU" sz="2000" kern="1200" dirty="0" smtClean="0"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8858311" cy="175963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D3E662-293A-4857-9AFF-533EF1CE2AE2}">
      <dsp:nvSpPr>
        <dsp:cNvPr id="0" name=""/>
        <dsp:cNvSpPr/>
      </dsp:nvSpPr>
      <dsp:spPr>
        <a:xfrm rot="5400000">
          <a:off x="-231593" y="234569"/>
          <a:ext cx="1543955" cy="10807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за 5 месяцев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2020 года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31593" y="234569"/>
        <a:ext cx="1543955" cy="1080768"/>
      </dsp:txXfrm>
    </dsp:sp>
    <dsp:sp modelId="{526F187E-3639-443A-902D-2DD331AEF226}">
      <dsp:nvSpPr>
        <dsp:cNvPr id="0" name=""/>
        <dsp:cNvSpPr/>
      </dsp:nvSpPr>
      <dsp:spPr>
        <a:xfrm rot="5400000">
          <a:off x="4163098" y="-3079353"/>
          <a:ext cx="1003571" cy="7168231"/>
        </a:xfrm>
        <a:prstGeom prst="round2SameRect">
          <a:avLst/>
        </a:prstGeom>
        <a:noFill/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635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семей-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количество семей, получающих субсидию на оплату ЖКУ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2836 </a:t>
          </a: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рублей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средний ежемесячный размер субсидии на одну семь</a:t>
          </a:r>
          <a:r>
            <a:rPr lang="ru-RU" sz="1800" kern="1200" dirty="0" smtClean="0"/>
            <a:t>ю</a:t>
          </a:r>
          <a:endParaRPr lang="ru-RU" sz="18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latin typeface="Times New Roman" pitchFamily="18" charset="0"/>
              <a:cs typeface="Times New Roman" pitchFamily="18" charset="0"/>
            </a:rPr>
            <a:t>9 </a:t>
          </a: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млн. руб</a:t>
          </a:r>
          <a:r>
            <a:rPr lang="ru-RU" sz="1200" kern="1200" dirty="0" smtClean="0">
              <a:latin typeface="Times New Roman" pitchFamily="18" charset="0"/>
              <a:cs typeface="Times New Roman" pitchFamily="18" charset="0"/>
            </a:rPr>
            <a:t>. –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общая сумма субсидий</a:t>
          </a:r>
        </a:p>
      </dsp:txBody>
      <dsp:txXfrm rot="5400000">
        <a:off x="4163098" y="-3079353"/>
        <a:ext cx="1003571" cy="7168231"/>
      </dsp:txXfrm>
    </dsp:sp>
    <dsp:sp modelId="{5F1EDDCF-8DFA-4848-BDF7-693D9C95B796}">
      <dsp:nvSpPr>
        <dsp:cNvPr id="0" name=""/>
        <dsp:cNvSpPr/>
      </dsp:nvSpPr>
      <dsp:spPr>
        <a:xfrm rot="5400000">
          <a:off x="-231593" y="1583851"/>
          <a:ext cx="1543955" cy="10807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за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2020 год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31593" y="1583851"/>
        <a:ext cx="1543955" cy="1080768"/>
      </dsp:txXfrm>
    </dsp:sp>
    <dsp:sp modelId="{6CC69154-F330-439A-8F0C-2D124264AC0A}">
      <dsp:nvSpPr>
        <dsp:cNvPr id="0" name=""/>
        <dsp:cNvSpPr/>
      </dsp:nvSpPr>
      <dsp:spPr>
        <a:xfrm rot="5400000">
          <a:off x="4163098" y="-1730071"/>
          <a:ext cx="1003571" cy="7168231"/>
        </a:xfrm>
        <a:prstGeom prst="round2SameRect">
          <a:avLst/>
        </a:prstGeom>
        <a:solidFill>
          <a:schemeClr val="bg1"/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724 </a:t>
          </a: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семьи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количество семей, получающих субсидию на оплату ЖКУ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2803 </a:t>
          </a: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рубля</a:t>
          </a:r>
          <a:r>
            <a:rPr lang="ru-RU" sz="1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средний ежемесячный размер субсидии на одну семь</a:t>
          </a:r>
          <a:r>
            <a:rPr lang="ru-RU" sz="1800" kern="1200" dirty="0" smtClean="0">
              <a:solidFill>
                <a:schemeClr val="tx1"/>
              </a:solidFill>
            </a:rPr>
            <a:t>ю </a:t>
          </a:r>
          <a:endParaRPr lang="ru-RU" sz="1800" kern="1200" dirty="0">
            <a:solidFill>
              <a:schemeClr val="tx1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24,4 </a:t>
          </a: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млн</a:t>
          </a: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руб</a:t>
          </a: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– общая сумма субсидий</a:t>
          </a:r>
          <a:endParaRPr lang="ru-RU" sz="1800" kern="1200" dirty="0">
            <a:solidFill>
              <a:schemeClr val="tx1"/>
            </a:solidFill>
          </a:endParaRPr>
        </a:p>
      </dsp:txBody>
      <dsp:txXfrm rot="5400000">
        <a:off x="4163098" y="-1730071"/>
        <a:ext cx="1003571" cy="7168231"/>
      </dsp:txXfrm>
    </dsp:sp>
    <dsp:sp modelId="{B0C3907F-2FB3-4783-9312-2B0CCCE13C72}">
      <dsp:nvSpPr>
        <dsp:cNvPr id="0" name=""/>
        <dsp:cNvSpPr/>
      </dsp:nvSpPr>
      <dsp:spPr>
        <a:xfrm rot="5400000">
          <a:off x="-231593" y="2933133"/>
          <a:ext cx="1543955" cy="10807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за 5 месяцев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2021 года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-231593" y="2933133"/>
        <a:ext cx="1543955" cy="1080768"/>
      </dsp:txXfrm>
    </dsp:sp>
    <dsp:sp modelId="{32D808BF-4403-4589-9C73-6674EDDB6C8B}">
      <dsp:nvSpPr>
        <dsp:cNvPr id="0" name=""/>
        <dsp:cNvSpPr/>
      </dsp:nvSpPr>
      <dsp:spPr>
        <a:xfrm rot="5400000">
          <a:off x="4163098" y="-380790"/>
          <a:ext cx="1003571" cy="71682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716</a:t>
          </a:r>
          <a:r>
            <a:rPr lang="ru-RU" sz="15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семей-</a:t>
          </a:r>
          <a:r>
            <a:rPr lang="ru-RU" sz="15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8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количество семей, получающих субсидию на оплату ЖКУ</a:t>
          </a:r>
          <a:endParaRPr lang="ru-RU" sz="1800" kern="1200" dirty="0">
            <a:solidFill>
              <a:srgbClr val="00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2578</a:t>
          </a:r>
          <a:r>
            <a:rPr lang="ru-RU" sz="15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рублей</a:t>
          </a:r>
          <a:r>
            <a:rPr lang="ru-RU" sz="15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- </a:t>
          </a:r>
          <a:r>
            <a:rPr lang="ru-RU" sz="18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средний ежемесячный размер субсидии на одну семь</a:t>
          </a:r>
          <a:r>
            <a:rPr lang="ru-RU" sz="1800" kern="1200" dirty="0" smtClean="0">
              <a:solidFill>
                <a:srgbClr val="000000"/>
              </a:solidFill>
            </a:rPr>
            <a:t>ю </a:t>
          </a:r>
          <a:endParaRPr lang="ru-RU" sz="1800" kern="1200" dirty="0">
            <a:solidFill>
              <a:srgbClr val="000000"/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9,2</a:t>
          </a:r>
          <a:r>
            <a:rPr lang="ru-RU" sz="1500" b="1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 млн. руб</a:t>
          </a:r>
          <a:r>
            <a:rPr lang="ru-RU" sz="15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. – </a:t>
          </a:r>
          <a:r>
            <a:rPr lang="ru-RU" sz="1800" kern="12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rPr>
            <a:t>общая сумма субсидий</a:t>
          </a:r>
          <a:endParaRPr lang="ru-RU" sz="1800" kern="1200" dirty="0">
            <a:solidFill>
              <a:srgbClr val="000000"/>
            </a:solidFill>
          </a:endParaRPr>
        </a:p>
      </dsp:txBody>
      <dsp:txXfrm rot="5400000">
        <a:off x="4163098" y="-380790"/>
        <a:ext cx="1003571" cy="716823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A70FF44-85C1-48ED-86D0-196446DD51AB}">
      <dsp:nvSpPr>
        <dsp:cNvPr id="0" name=""/>
        <dsp:cNvSpPr/>
      </dsp:nvSpPr>
      <dsp:spPr>
        <a:xfrm>
          <a:off x="0" y="156226"/>
          <a:ext cx="8425376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Управление социальной защиты населения по городу Нижневартовску и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Нижневартовскому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району по адресу: 628 606, г. Нижневартовск, ул.60 лет Октября, 1/а, (3 этаж), тел: 8(3466)41-67-77, горячая линия: 8(3466)29-19-40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56226"/>
        <a:ext cx="8425376" cy="842400"/>
      </dsp:txXfrm>
    </dsp:sp>
    <dsp:sp modelId="{02A3CB7F-67BD-4C4D-93D5-1FEF1382CFE0}">
      <dsp:nvSpPr>
        <dsp:cNvPr id="0" name=""/>
        <dsp:cNvSpPr/>
      </dsp:nvSpPr>
      <dsp:spPr>
        <a:xfrm>
          <a:off x="0" y="1142644"/>
          <a:ext cx="8425376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Филиал АУ Ханты-Мансийского автономного округа - Югры «МФЦ Югры» в Нижневартовском районе 628634, Ханты-Мансийский автономный округ – Югра,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Нижневартовский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Излучинск, ул. Таежная, д. 6 тел.: +7(346) 628 10 55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42644"/>
        <a:ext cx="8425376" cy="842400"/>
      </dsp:txXfrm>
    </dsp:sp>
    <dsp:sp modelId="{DA8EE4C9-E652-47BA-BC42-433476B83B2F}">
      <dsp:nvSpPr>
        <dsp:cNvPr id="0" name=""/>
        <dsp:cNvSpPr/>
      </dsp:nvSpPr>
      <dsp:spPr>
        <a:xfrm>
          <a:off x="0" y="2150753"/>
          <a:ext cx="8425376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Территориально обособленное структурное подразделение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Новоаганск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филиала АУ «Многофункциональный центр Югры» в Нижневартовском районе по адресу: 628647,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Нижневартовский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район,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Новоаганск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ул. </a:t>
          </a:r>
          <a:r>
            <a:rPr lang="ru-RU" sz="16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Мелик-Карамова</a:t>
          </a: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д. 16, тел.: 8(34668)5-22-00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2150753"/>
        <a:ext cx="8425376" cy="842400"/>
      </dsp:txXfrm>
    </dsp:sp>
    <dsp:sp modelId="{8C384C98-06E2-4F89-B296-C44BC54A4A49}">
      <dsp:nvSpPr>
        <dsp:cNvPr id="0" name=""/>
        <dsp:cNvSpPr/>
      </dsp:nvSpPr>
      <dsp:spPr>
        <a:xfrm>
          <a:off x="0" y="3158871"/>
          <a:ext cx="8425376" cy="84240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Территориальные отделения филиала АУ Ханты-Мансийского автономного округа - Югры «МФЦ Югры» в сельских поселениях Нижневартовского района</a:t>
          </a:r>
          <a:endParaRPr lang="ru-RU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58871"/>
        <a:ext cx="8425376" cy="84240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9F96DB-A05C-46A3-98DD-23FA0A36A55A}">
      <dsp:nvSpPr>
        <dsp:cNvPr id="0" name=""/>
        <dsp:cNvSpPr/>
      </dsp:nvSpPr>
      <dsp:spPr>
        <a:xfrm>
          <a:off x="156" y="144020"/>
          <a:ext cx="3298890" cy="1155053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64008" tIns="21336" rIns="21336" bIns="21336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www.rst.admhmao.ru</a:t>
          </a:r>
          <a:endParaRPr lang="ru-RU" sz="1600" b="1" kern="1200" dirty="0">
            <a:solidFill>
              <a:schemeClr val="tx1"/>
            </a:solidFill>
          </a:endParaRPr>
        </a:p>
      </dsp:txBody>
      <dsp:txXfrm>
        <a:off x="156" y="144020"/>
        <a:ext cx="3298890" cy="1155053"/>
      </dsp:txXfrm>
    </dsp:sp>
    <dsp:sp modelId="{89BDB868-B788-4C3C-9E0B-80BAEC7EAEAA}">
      <dsp:nvSpPr>
        <dsp:cNvPr id="0" name=""/>
        <dsp:cNvSpPr/>
      </dsp:nvSpPr>
      <dsp:spPr>
        <a:xfrm>
          <a:off x="3010283" y="142553"/>
          <a:ext cx="2887633" cy="1155053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Документы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010283" y="142553"/>
        <a:ext cx="2887633" cy="1155053"/>
      </dsp:txXfrm>
    </dsp:sp>
    <dsp:sp modelId="{EF12092F-0F72-4662-8F86-A5C7B9BDED50}">
      <dsp:nvSpPr>
        <dsp:cNvPr id="0" name=""/>
        <dsp:cNvSpPr/>
      </dsp:nvSpPr>
      <dsp:spPr>
        <a:xfrm>
          <a:off x="5609153" y="142553"/>
          <a:ext cx="2887633" cy="1155053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Приказы службы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609153" y="142553"/>
        <a:ext cx="2887633" cy="1155053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84E2BC-F401-4DD4-BE44-CFBC2070F9F2}">
      <dsp:nvSpPr>
        <dsp:cNvPr id="0" name=""/>
        <dsp:cNvSpPr/>
      </dsp:nvSpPr>
      <dsp:spPr>
        <a:xfrm>
          <a:off x="0" y="0"/>
          <a:ext cx="2281309" cy="685757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www.nvraion.ru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0"/>
        <a:ext cx="2281309" cy="685757"/>
      </dsp:txXfrm>
    </dsp:sp>
    <dsp:sp modelId="{DF71F905-892C-4C8C-971C-023DCADE2401}">
      <dsp:nvSpPr>
        <dsp:cNvPr id="0" name=""/>
        <dsp:cNvSpPr/>
      </dsp:nvSpPr>
      <dsp:spPr>
        <a:xfrm>
          <a:off x="2089487" y="0"/>
          <a:ext cx="2097730" cy="695176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Экономика и финансы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89487" y="0"/>
        <a:ext cx="2097730" cy="695176"/>
      </dsp:txXfrm>
    </dsp:sp>
    <dsp:sp modelId="{0FED111C-E409-4F9E-938D-BCF3DDCA784C}">
      <dsp:nvSpPr>
        <dsp:cNvPr id="0" name=""/>
        <dsp:cNvSpPr/>
      </dsp:nvSpPr>
      <dsp:spPr>
        <a:xfrm>
          <a:off x="3971194" y="0"/>
          <a:ext cx="2138033" cy="695176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Регулирование цен и тарифов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71194" y="0"/>
        <a:ext cx="2138033" cy="695176"/>
      </dsp:txXfrm>
    </dsp:sp>
    <dsp:sp modelId="{B972146D-FEAC-44F8-BA66-E965B420991E}">
      <dsp:nvSpPr>
        <dsp:cNvPr id="0" name=""/>
        <dsp:cNvSpPr/>
      </dsp:nvSpPr>
      <dsp:spPr>
        <a:xfrm>
          <a:off x="5915410" y="0"/>
          <a:ext cx="1966689" cy="695176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Производственная сфера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915410" y="0"/>
        <a:ext cx="1966689" cy="695176"/>
      </dsp:txXfrm>
    </dsp:sp>
    <dsp:sp modelId="{D8BB55BC-7DF5-496F-A812-C0EAFCBABCB8}">
      <dsp:nvSpPr>
        <dsp:cNvPr id="0" name=""/>
        <dsp:cNvSpPr/>
      </dsp:nvSpPr>
      <dsp:spPr>
        <a:xfrm>
          <a:off x="7795260" y="0"/>
          <a:ext cx="1170243" cy="611220"/>
        </a:xfrm>
        <a:prstGeom prst="chevron">
          <a:avLst/>
        </a:prstGeom>
        <a:gradFill rotWithShape="1">
          <a:gsLst>
            <a:gs pos="0">
              <a:schemeClr val="accent1">
                <a:tint val="62000"/>
                <a:satMod val="180000"/>
              </a:schemeClr>
            </a:gs>
            <a:gs pos="65000">
              <a:schemeClr val="accent1">
                <a:tint val="32000"/>
                <a:satMod val="250000"/>
              </a:schemeClr>
            </a:gs>
            <a:gs pos="100000">
              <a:schemeClr val="accent1">
                <a:tint val="23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accent1"/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6007" tIns="18669" rIns="18669" bIns="18669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РСТ</a:t>
          </a:r>
          <a:endParaRPr lang="ru-RU" sz="14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795260" y="0"/>
        <a:ext cx="1170243" cy="61122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11513B-B736-4970-A2F2-8093413E3A7E}">
      <dsp:nvSpPr>
        <dsp:cNvPr id="0" name=""/>
        <dsp:cNvSpPr/>
      </dsp:nvSpPr>
      <dsp:spPr>
        <a:xfrm>
          <a:off x="0" y="410445"/>
          <a:ext cx="8280919" cy="54726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BFEB221-7737-4F7F-A6E2-6C949E9FF16D}">
      <dsp:nvSpPr>
        <dsp:cNvPr id="0" name=""/>
        <dsp:cNvSpPr/>
      </dsp:nvSpPr>
      <dsp:spPr>
        <a:xfrm>
          <a:off x="3639" y="0"/>
          <a:ext cx="2401790" cy="547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Адрес: 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628624, Нижневартовск, Ханты-Мансийская, 40 - 2 офис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639" y="0"/>
        <a:ext cx="2401790" cy="547260"/>
      </dsp:txXfrm>
    </dsp:sp>
    <dsp:sp modelId="{1BBC9871-195E-43A2-83AE-CDF3E287B0D7}">
      <dsp:nvSpPr>
        <dsp:cNvPr id="0" name=""/>
        <dsp:cNvSpPr/>
      </dsp:nvSpPr>
      <dsp:spPr>
        <a:xfrm>
          <a:off x="1136126" y="615668"/>
          <a:ext cx="136815" cy="1368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9BA75C6-2481-493A-B1B8-6675F52AD4F9}">
      <dsp:nvSpPr>
        <dsp:cNvPr id="0" name=""/>
        <dsp:cNvSpPr/>
      </dsp:nvSpPr>
      <dsp:spPr>
        <a:xfrm>
          <a:off x="2525518" y="820891"/>
          <a:ext cx="2401790" cy="547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Телефон: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 (3466) 46-37-70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25518" y="820891"/>
        <a:ext cx="2401790" cy="547260"/>
      </dsp:txXfrm>
    </dsp:sp>
    <dsp:sp modelId="{C693EC9E-8375-45EE-B506-8365E2C3CA10}">
      <dsp:nvSpPr>
        <dsp:cNvPr id="0" name=""/>
        <dsp:cNvSpPr/>
      </dsp:nvSpPr>
      <dsp:spPr>
        <a:xfrm>
          <a:off x="3658006" y="615668"/>
          <a:ext cx="136815" cy="1368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7F010AA-153E-4C7B-A272-D6949CD725D5}">
      <dsp:nvSpPr>
        <dsp:cNvPr id="0" name=""/>
        <dsp:cNvSpPr/>
      </dsp:nvSpPr>
      <dsp:spPr>
        <a:xfrm>
          <a:off x="5047398" y="0"/>
          <a:ext cx="2401790" cy="5472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</a:t>
          </a:r>
          <a:r>
            <a:rPr lang="ru-RU" sz="1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mail</a:t>
          </a: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 </a:t>
          </a:r>
          <a:r>
            <a:rPr lang="ru-RU" sz="12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nvt-jsn@admhmao.ru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47398" y="0"/>
        <a:ext cx="2401790" cy="547260"/>
      </dsp:txXfrm>
    </dsp:sp>
    <dsp:sp modelId="{E0C2F29F-0DBF-4C82-B3AA-F95DB3C6829E}">
      <dsp:nvSpPr>
        <dsp:cNvPr id="0" name=""/>
        <dsp:cNvSpPr/>
      </dsp:nvSpPr>
      <dsp:spPr>
        <a:xfrm>
          <a:off x="6179886" y="615668"/>
          <a:ext cx="136815" cy="13681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E7AFA4-1045-4403-95B4-E33343B48D26}">
      <dsp:nvSpPr>
        <dsp:cNvPr id="0" name=""/>
        <dsp:cNvSpPr/>
      </dsp:nvSpPr>
      <dsp:spPr>
        <a:xfrm>
          <a:off x="0" y="0"/>
          <a:ext cx="8111948" cy="13308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Служба жилищного и строительного надзора Ханты-Мансийского автономного округа - Югры (</a:t>
          </a:r>
          <a:r>
            <a:rPr lang="ru-RU" sz="16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Жилстройнадзор</a:t>
          </a:r>
          <a:r>
            <a:rPr lang="ru-RU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Югры) </a:t>
          </a:r>
        </a:p>
        <a:p>
          <a:pPr lvl="0" algn="just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является исполнительным органом государственной власти Ханты-Мансийского автономного округа - Югры, осуществляющим функции по государственному региональному надзору в сфере жилищно-коммунального хозяйства, строительства, градостроительной деятельности, энергосбережения</a:t>
          </a:r>
          <a:endParaRPr lang="ru-RU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0"/>
        <a:ext cx="8111948" cy="1330875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4D0263-5EF2-46B3-BE06-DE2CE867E681}">
      <dsp:nvSpPr>
        <dsp:cNvPr id="0" name=""/>
        <dsp:cNvSpPr/>
      </dsp:nvSpPr>
      <dsp:spPr>
        <a:xfrm>
          <a:off x="0" y="493058"/>
          <a:ext cx="8424936" cy="657410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FC8FDAB-2BC2-43CC-955A-50F7A907E67F}">
      <dsp:nvSpPr>
        <dsp:cNvPr id="0" name=""/>
        <dsp:cNvSpPr/>
      </dsp:nvSpPr>
      <dsp:spPr>
        <a:xfrm>
          <a:off x="269" y="0"/>
          <a:ext cx="1517383" cy="657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Адрес: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	628012, г. Ханты-Мансийск, ул. Мира 104.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9" y="0"/>
        <a:ext cx="1517383" cy="657410"/>
      </dsp:txXfrm>
    </dsp:sp>
    <dsp:sp modelId="{A1A3C2E9-4E1A-452E-B621-382CD09C3F25}">
      <dsp:nvSpPr>
        <dsp:cNvPr id="0" name=""/>
        <dsp:cNvSpPr/>
      </dsp:nvSpPr>
      <dsp:spPr>
        <a:xfrm>
          <a:off x="676785" y="739587"/>
          <a:ext cx="164352" cy="164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0A55A67-2BB1-489F-AC28-F2B48171F3E9}">
      <dsp:nvSpPr>
        <dsp:cNvPr id="0" name=""/>
        <dsp:cNvSpPr/>
      </dsp:nvSpPr>
      <dsp:spPr>
        <a:xfrm>
          <a:off x="1543940" y="986116"/>
          <a:ext cx="1263190" cy="657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E-</a:t>
          </a:r>
          <a:r>
            <a:rPr lang="ru-RU" sz="10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mail</a:t>
          </a: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jsn@admhmao.ru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43940" y="986116"/>
        <a:ext cx="1263190" cy="657410"/>
      </dsp:txXfrm>
    </dsp:sp>
    <dsp:sp modelId="{AA937DAA-7544-468F-86DE-48FDF4A5C98A}">
      <dsp:nvSpPr>
        <dsp:cNvPr id="0" name=""/>
        <dsp:cNvSpPr/>
      </dsp:nvSpPr>
      <dsp:spPr>
        <a:xfrm>
          <a:off x="2093358" y="739587"/>
          <a:ext cx="164352" cy="164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8DCE8CE-D915-4DB9-B274-95DA40043DEB}">
      <dsp:nvSpPr>
        <dsp:cNvPr id="0" name=""/>
        <dsp:cNvSpPr/>
      </dsp:nvSpPr>
      <dsp:spPr>
        <a:xfrm>
          <a:off x="2833417" y="0"/>
          <a:ext cx="1425732" cy="657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Телефон/факс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(3467) 36-01-30, (</a:t>
          </a:r>
          <a:r>
            <a:rPr lang="ru-RU" sz="1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вн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5000) факс: (3467) 32-73-67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33417" y="0"/>
        <a:ext cx="1425732" cy="657410"/>
      </dsp:txXfrm>
    </dsp:sp>
    <dsp:sp modelId="{8FECEAA5-2574-48E2-981A-8C5CCDA0B647}">
      <dsp:nvSpPr>
        <dsp:cNvPr id="0" name=""/>
        <dsp:cNvSpPr/>
      </dsp:nvSpPr>
      <dsp:spPr>
        <a:xfrm>
          <a:off x="3464107" y="739587"/>
          <a:ext cx="164352" cy="164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A97AFD-C4A3-491F-B78A-D94CE6DC216A}">
      <dsp:nvSpPr>
        <dsp:cNvPr id="0" name=""/>
        <dsp:cNvSpPr/>
      </dsp:nvSpPr>
      <dsp:spPr>
        <a:xfrm>
          <a:off x="4285436" y="986116"/>
          <a:ext cx="1445368" cy="657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t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Адрес сайта: 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www.jsn.admhmao.ru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5436" y="986116"/>
        <a:ext cx="1445368" cy="657410"/>
      </dsp:txXfrm>
    </dsp:sp>
    <dsp:sp modelId="{BBC55F5E-4417-461C-A623-5EA9B1FDB9B6}">
      <dsp:nvSpPr>
        <dsp:cNvPr id="0" name=""/>
        <dsp:cNvSpPr/>
      </dsp:nvSpPr>
      <dsp:spPr>
        <a:xfrm>
          <a:off x="4925944" y="739587"/>
          <a:ext cx="164352" cy="164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412A07C-C204-4DC1-8CB0-95B101E60AED}">
      <dsp:nvSpPr>
        <dsp:cNvPr id="0" name=""/>
        <dsp:cNvSpPr/>
      </dsp:nvSpPr>
      <dsp:spPr>
        <a:xfrm>
          <a:off x="5757091" y="0"/>
          <a:ext cx="1825081" cy="6574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1120" tIns="71120" rIns="71120" bIns="71120" numCol="1" spcCol="1270" anchor="b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Режим работы: </a:t>
          </a:r>
          <a:r>
            <a:rPr lang="ru-RU" sz="1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Понедельник -Четверг: 9:00 - 18:15, Пятница: 9:00 - 17:00 (перерыв 13:00 - 14:00)</a:t>
          </a:r>
          <a:endParaRPr lang="ru-RU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57091" y="0"/>
        <a:ext cx="1825081" cy="657410"/>
      </dsp:txXfrm>
    </dsp:sp>
    <dsp:sp modelId="{A5B04335-43A7-4D21-A99C-1EF568CCFD28}">
      <dsp:nvSpPr>
        <dsp:cNvPr id="0" name=""/>
        <dsp:cNvSpPr/>
      </dsp:nvSpPr>
      <dsp:spPr>
        <a:xfrm>
          <a:off x="6587455" y="739587"/>
          <a:ext cx="164352" cy="16435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1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8E7AFA4-1045-4403-95B4-E33343B48D26}">
      <dsp:nvSpPr>
        <dsp:cNvPr id="0" name=""/>
        <dsp:cNvSpPr/>
      </dsp:nvSpPr>
      <dsp:spPr>
        <a:xfrm>
          <a:off x="143483" y="4008"/>
          <a:ext cx="7706717" cy="410044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Граждане могут самостоятельно онлайн проверить соответствие роста и размера платы за коммунальные услуги, установленным ограничениям на сайте Региональной службы по тарифам Ханты-Мансийского автономного округа – Югры, используя </a:t>
          </a:r>
          <a:r>
            <a:rPr lang="ru-RU" sz="3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«Калькулятор роста платы граждан за коммунальные услуги» </a:t>
          </a:r>
        </a:p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ссылке: https://rst.admhmao.ru.</a:t>
          </a:r>
          <a:endParaRPr lang="ru-RU" sz="30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3483" y="4008"/>
        <a:ext cx="7706717" cy="41004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49CF9E-0D70-447F-BE2E-57DF662EFBE6}">
      <dsp:nvSpPr>
        <dsp:cNvPr id="0" name=""/>
        <dsp:cNvSpPr/>
      </dsp:nvSpPr>
      <dsp:spPr>
        <a:xfrm>
          <a:off x="0" y="72020"/>
          <a:ext cx="6096000" cy="4320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Излучинск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2020"/>
        <a:ext cx="6096000" cy="43203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49CF9E-0D70-447F-BE2E-57DF662EFBE6}">
      <dsp:nvSpPr>
        <dsp:cNvPr id="0" name=""/>
        <dsp:cNvSpPr/>
      </dsp:nvSpPr>
      <dsp:spPr>
        <a:xfrm>
          <a:off x="0" y="72020"/>
          <a:ext cx="6096000" cy="4320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пгт</a:t>
          </a: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Новоаганск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2020"/>
        <a:ext cx="6096000" cy="43203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</a:t>
          </a:r>
          <a:r>
            <a:rPr lang="en-US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49CF9E-0D70-447F-BE2E-57DF662EFBE6}">
      <dsp:nvSpPr>
        <dsp:cNvPr id="0" name=""/>
        <dsp:cNvSpPr/>
      </dsp:nvSpPr>
      <dsp:spPr>
        <a:xfrm>
          <a:off x="0" y="72020"/>
          <a:ext cx="6096000" cy="43203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Сельские поселения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2020"/>
        <a:ext cx="6096000" cy="432035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6A20F1-94B0-450E-8173-C2652B524D8F}">
      <dsp:nvSpPr>
        <dsp:cNvPr id="0" name=""/>
        <dsp:cNvSpPr/>
      </dsp:nvSpPr>
      <dsp:spPr>
        <a:xfrm>
          <a:off x="291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01.01.2021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" y="0"/>
        <a:ext cx="870143" cy="504055"/>
      </dsp:txXfrm>
    </dsp:sp>
    <dsp:sp modelId="{604E651E-2713-4CBC-BFD3-9EF24199853E}">
      <dsp:nvSpPr>
        <dsp:cNvPr id="0" name=""/>
        <dsp:cNvSpPr/>
      </dsp:nvSpPr>
      <dsp:spPr>
        <a:xfrm>
          <a:off x="924821" y="144130"/>
          <a:ext cx="109745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821" y="144130"/>
        <a:ext cx="109745" cy="215795"/>
      </dsp:txXfrm>
    </dsp:sp>
    <dsp:sp modelId="{4ED50FCD-F6AB-4893-92A7-596DC3B8C54D}">
      <dsp:nvSpPr>
        <dsp:cNvPr id="0" name=""/>
        <dsp:cNvSpPr/>
      </dsp:nvSpPr>
      <dsp:spPr>
        <a:xfrm>
          <a:off x="1080121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01.07.2021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80121" y="0"/>
        <a:ext cx="870143" cy="504055"/>
      </dsp:txXfrm>
    </dsp:sp>
    <dsp:sp modelId="{73F89FF0-8A7C-451B-83C5-680DDAD63515}">
      <dsp:nvSpPr>
        <dsp:cNvPr id="0" name=""/>
        <dsp:cNvSpPr/>
      </dsp:nvSpPr>
      <dsp:spPr>
        <a:xfrm>
          <a:off x="2002758" y="144130"/>
          <a:ext cx="111287" cy="21579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tint val="6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002758" y="144130"/>
        <a:ext cx="111287" cy="215795"/>
      </dsp:txXfrm>
    </dsp:sp>
    <dsp:sp modelId="{98F23982-CE6B-4B08-9868-E07F30B984FA}">
      <dsp:nvSpPr>
        <dsp:cNvPr id="0" name=""/>
        <dsp:cNvSpPr/>
      </dsp:nvSpPr>
      <dsp:spPr>
        <a:xfrm>
          <a:off x="2160240" y="0"/>
          <a:ext cx="870143" cy="50405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01.09.2021</a:t>
          </a:r>
          <a:endParaRPr lang="ru-RU" sz="1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60240" y="0"/>
        <a:ext cx="870143" cy="5040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90515" cy="494031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001" y="1"/>
            <a:ext cx="2890514" cy="494031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547F04D3-4EA9-4F0A-83F2-04270A25D597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66775" y="739775"/>
            <a:ext cx="4935538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439" y="4689316"/>
            <a:ext cx="5336213" cy="4443096"/>
          </a:xfrm>
          <a:prstGeom prst="rect">
            <a:avLst/>
          </a:prstGeom>
        </p:spPr>
        <p:txBody>
          <a:bodyPr vert="horz" lIns="91815" tIns="45907" rIns="91815" bIns="4590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7044"/>
            <a:ext cx="2890515" cy="494030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001" y="9377044"/>
            <a:ext cx="2890514" cy="494030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F96006CF-BC78-4FE3-A4AF-CF928957AD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6184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006CF-BC78-4FE3-A4AF-CF928957ADB8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85614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006CF-BC78-4FE3-A4AF-CF928957ADB8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35972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6006CF-BC78-4FE3-A4AF-CF928957ADB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9540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28.05.2021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4.xml"/><Relationship Id="rId3" Type="http://schemas.openxmlformats.org/officeDocument/2006/relationships/diagramLayout" Target="../diagrams/layout13.xml"/><Relationship Id="rId7" Type="http://schemas.openxmlformats.org/officeDocument/2006/relationships/diagramData" Target="../diagrams/data14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3.xml"/><Relationship Id="rId11" Type="http://schemas.microsoft.com/office/2007/relationships/diagramDrawing" Target="../diagrams/drawing14.xml"/><Relationship Id="rId5" Type="http://schemas.openxmlformats.org/officeDocument/2006/relationships/diagramColors" Target="../diagrams/colors13.xml"/><Relationship Id="rId10" Type="http://schemas.openxmlformats.org/officeDocument/2006/relationships/diagramColors" Target="../diagrams/colors14.xml"/><Relationship Id="rId4" Type="http://schemas.openxmlformats.org/officeDocument/2006/relationships/diagramQuickStyle" Target="../diagrams/quickStyle13.xml"/><Relationship Id="rId9" Type="http://schemas.openxmlformats.org/officeDocument/2006/relationships/diagramQuickStyle" Target="../diagrams/quickStyle1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6.xml"/><Relationship Id="rId13" Type="http://schemas.openxmlformats.org/officeDocument/2006/relationships/diagramData" Target="../diagrams/data17.xml"/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12" Type="http://schemas.microsoft.com/office/2007/relationships/diagramDrawing" Target="../diagrams/drawing16.xml"/><Relationship Id="rId17" Type="http://schemas.microsoft.com/office/2007/relationships/diagramDrawing" Target="../diagrams/drawing17.xml"/><Relationship Id="rId2" Type="http://schemas.openxmlformats.org/officeDocument/2006/relationships/notesSlide" Target="../notesSlides/notesSlide2.xml"/><Relationship Id="rId16" Type="http://schemas.openxmlformats.org/officeDocument/2006/relationships/diagramColors" Target="../diagrams/colors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5.xml"/><Relationship Id="rId11" Type="http://schemas.openxmlformats.org/officeDocument/2006/relationships/diagramColors" Target="../diagrams/colors16.xml"/><Relationship Id="rId5" Type="http://schemas.openxmlformats.org/officeDocument/2006/relationships/diagramQuickStyle" Target="../diagrams/quickStyle15.xml"/><Relationship Id="rId15" Type="http://schemas.openxmlformats.org/officeDocument/2006/relationships/diagramQuickStyle" Target="../diagrams/quickStyle17.xml"/><Relationship Id="rId10" Type="http://schemas.openxmlformats.org/officeDocument/2006/relationships/diagramQuickStyle" Target="../diagrams/quickStyle16.xml"/><Relationship Id="rId4" Type="http://schemas.openxmlformats.org/officeDocument/2006/relationships/diagramLayout" Target="../diagrams/layout15.xml"/><Relationship Id="rId9" Type="http://schemas.openxmlformats.org/officeDocument/2006/relationships/diagramLayout" Target="../diagrams/layout16.xml"/><Relationship Id="rId14" Type="http://schemas.openxmlformats.org/officeDocument/2006/relationships/diagramLayout" Target="../diagrams/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8.xml"/><Relationship Id="rId7" Type="http://schemas.microsoft.com/office/2007/relationships/diagramDrawing" Target="../diagrams/drawing1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8.xml"/><Relationship Id="rId5" Type="http://schemas.openxmlformats.org/officeDocument/2006/relationships/diagramQuickStyle" Target="../diagrams/quickStyle18.xml"/><Relationship Id="rId4" Type="http://schemas.openxmlformats.org/officeDocument/2006/relationships/diagramLayout" Target="../diagrams/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13" Type="http://schemas.openxmlformats.org/officeDocument/2006/relationships/diagramData" Target="../diagrams/data4.xml"/><Relationship Id="rId3" Type="http://schemas.openxmlformats.org/officeDocument/2006/relationships/diagramLayout" Target="../diagrams/layout2.xml"/><Relationship Id="rId7" Type="http://schemas.openxmlformats.org/officeDocument/2006/relationships/chart" Target="../charts/chart1.xml"/><Relationship Id="rId12" Type="http://schemas.microsoft.com/office/2007/relationships/diagramDrawing" Target="../diagrams/drawing3.xml"/><Relationship Id="rId17" Type="http://schemas.microsoft.com/office/2007/relationships/diagramDrawing" Target="../diagrams/drawing4.xml"/><Relationship Id="rId2" Type="http://schemas.openxmlformats.org/officeDocument/2006/relationships/diagramData" Target="../diagrams/data2.xml"/><Relationship Id="rId16" Type="http://schemas.openxmlformats.org/officeDocument/2006/relationships/diagramColors" Target="../diagrams/colors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5" Type="http://schemas.openxmlformats.org/officeDocument/2006/relationships/diagramQuickStyle" Target="../diagrams/quickStyle4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Relationship Id="rId1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" Type="http://schemas.openxmlformats.org/officeDocument/2006/relationships/chart" Target="../charts/chart2.xml"/><Relationship Id="rId16" Type="http://schemas.openxmlformats.org/officeDocument/2006/relationships/diagramColors" Target="../diagrams/colors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9.xml"/><Relationship Id="rId13" Type="http://schemas.openxmlformats.org/officeDocument/2006/relationships/diagramData" Target="../diagrams/data10.xml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12" Type="http://schemas.microsoft.com/office/2007/relationships/diagramDrawing" Target="../diagrams/drawing9.xml"/><Relationship Id="rId17" Type="http://schemas.microsoft.com/office/2007/relationships/diagramDrawing" Target="../diagrams/drawing10.xml"/><Relationship Id="rId2" Type="http://schemas.openxmlformats.org/officeDocument/2006/relationships/chart" Target="../charts/chart3.xml"/><Relationship Id="rId16" Type="http://schemas.openxmlformats.org/officeDocument/2006/relationships/diagramColors" Target="../diagrams/colors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11" Type="http://schemas.openxmlformats.org/officeDocument/2006/relationships/diagramColors" Target="../diagrams/colors9.xml"/><Relationship Id="rId5" Type="http://schemas.openxmlformats.org/officeDocument/2006/relationships/diagramQuickStyle" Target="../diagrams/quickStyle8.xml"/><Relationship Id="rId15" Type="http://schemas.openxmlformats.org/officeDocument/2006/relationships/diagramQuickStyle" Target="../diagrams/quickStyle10.xml"/><Relationship Id="rId10" Type="http://schemas.openxmlformats.org/officeDocument/2006/relationships/diagramQuickStyle" Target="../diagrams/quickStyle9.xml"/><Relationship Id="rId4" Type="http://schemas.openxmlformats.org/officeDocument/2006/relationships/diagramLayout" Target="../diagrams/layout8.xml"/><Relationship Id="rId9" Type="http://schemas.openxmlformats.org/officeDocument/2006/relationships/diagramLayout" Target="../diagrams/layout9.xml"/><Relationship Id="rId14" Type="http://schemas.openxmlformats.org/officeDocument/2006/relationships/diagramLayout" Target="../diagrams/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88" y="928670"/>
            <a:ext cx="8858312" cy="2571768"/>
          </a:xfrm>
          <a:noFill/>
          <a:ln>
            <a:noFill/>
          </a:ln>
          <a:effectLst/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 ИЗМЕНЕНИИ</a:t>
            </a:r>
            <a:b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размера платы граждан </a:t>
            </a:r>
            <a:b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жилищно - коммунальные услуги</a:t>
            </a:r>
            <a:b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 01 июля 20</a:t>
            </a:r>
            <a:r>
              <a:rPr lang="en-US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ru-RU" sz="360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ysClr val="windowText" lastClr="0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года</a:t>
            </a:r>
            <a:r>
              <a:rPr lang="ru-RU" sz="3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3300" dirty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3429000"/>
            <a:ext cx="6400800" cy="1436740"/>
          </a:xfrm>
        </p:spPr>
        <p:txBody>
          <a:bodyPr>
            <a:noAutofit/>
          </a:bodyPr>
          <a:lstStyle/>
          <a:p>
            <a:pPr algn="r"/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821448532"/>
              </p:ext>
            </p:extLst>
          </p:nvPr>
        </p:nvGraphicFramePr>
        <p:xfrm>
          <a:off x="395536" y="2132856"/>
          <a:ext cx="8496944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1" name="Содержимое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485303702"/>
              </p:ext>
            </p:extLst>
          </p:nvPr>
        </p:nvGraphicFramePr>
        <p:xfrm>
          <a:off x="107504" y="5013176"/>
          <a:ext cx="8965504" cy="8640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44624"/>
            <a:ext cx="8572560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установленных тарифах на коммунальные услуги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9</a:t>
            </a:r>
            <a:endParaRPr lang="en-US" dirty="0" smtClean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06712" y="1323345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628011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г. Ханты-Мансийск, ул. Мира,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104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Телефон/факс: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(3467) 36-01-36 приемная, факс: (3467) 36-01-36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rst@admhmao.ru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http://www.rst.admhmao.ru 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6712" y="1077997"/>
            <a:ext cx="80697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Региональная служба по тарифам Ханты-Мансийского автономного округа – Югры 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3325" y="3645024"/>
            <a:ext cx="80697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тарифной и ценовой политики администрации Нижневартовского района</a:t>
            </a:r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987641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628616,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Нижневартовск,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ул.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Таежная, 19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Телефон/факс: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тел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(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3466) 49-48-15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</a:t>
            </a: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mail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OTP@NVraion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.ru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сайта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http://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nvraion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.ru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37220" y="332656"/>
            <a:ext cx="8229600" cy="922338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solidFill>
                  <a:schemeClr val="tx1"/>
                </a:solidFill>
                <a:latin typeface="Times New Roman"/>
                <a:ea typeface="Calibri"/>
              </a:rPr>
              <a:t>Контроль за правильностью установления размера платы за содержание и ремонт жилого помещения, определения размера и внесения платы за коммунальные услуги граждан</a:t>
            </a:r>
            <a:endParaRPr lang="ru-RU" altLang="ru-RU" sz="2000" b="1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xmlns="" val="722717804"/>
              </p:ext>
            </p:extLst>
          </p:nvPr>
        </p:nvGraphicFramePr>
        <p:xfrm>
          <a:off x="683568" y="5085184"/>
          <a:ext cx="8280920" cy="1368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710182329"/>
              </p:ext>
            </p:extLst>
          </p:nvPr>
        </p:nvGraphicFramePr>
        <p:xfrm>
          <a:off x="708524" y="1340768"/>
          <a:ext cx="8111948" cy="1440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8" name="Схема 17"/>
          <p:cNvGraphicFramePr/>
          <p:nvPr>
            <p:extLst>
              <p:ext uri="{D42A27DB-BD31-4B8C-83A1-F6EECF244321}">
                <p14:modId xmlns:p14="http://schemas.microsoft.com/office/powerpoint/2010/main" xmlns="" val="102247899"/>
              </p:ext>
            </p:extLst>
          </p:nvPr>
        </p:nvGraphicFramePr>
        <p:xfrm>
          <a:off x="539552" y="2721577"/>
          <a:ext cx="8424936" cy="1643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29" name="Группа 28"/>
          <p:cNvGrpSpPr/>
          <p:nvPr/>
        </p:nvGrpSpPr>
        <p:grpSpPr>
          <a:xfrm>
            <a:off x="689282" y="4278403"/>
            <a:ext cx="8111948" cy="682803"/>
            <a:chOff x="0" y="0"/>
            <a:chExt cx="8111948" cy="1330875"/>
          </a:xfrm>
          <a:scene3d>
            <a:camera prst="orthographicFront"/>
            <a:lightRig rig="flat" dir="t"/>
          </a:scene3d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0" y="0"/>
              <a:ext cx="8111948" cy="1330875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1" name="Скругленный прямоугольник 4"/>
            <p:cNvSpPr/>
            <p:nvPr/>
          </p:nvSpPr>
          <p:spPr>
            <a:xfrm>
              <a:off x="64968" y="64968"/>
              <a:ext cx="7982012" cy="1200939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Нижневартовский отдел инспектирования</a:t>
              </a:r>
              <a:endParaRPr lang="ru-RU" sz="14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Скругленный прямоугольник 32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 10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430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860" y="476672"/>
            <a:ext cx="8229600" cy="922338"/>
          </a:xfrm>
        </p:spPr>
        <p:txBody>
          <a:bodyPr>
            <a:noAutofit/>
          </a:bodyPr>
          <a:lstStyle/>
          <a:p>
            <a:pPr algn="ctr"/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Калькулятор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роста платы граждан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/>
            </a:r>
            <a:b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/>
                <a:ea typeface="Calibri"/>
              </a:rPr>
              <a:t>за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  <a:t>коммунальные услуги</a:t>
            </a:r>
            <a:br>
              <a:rPr lang="ru-RU" sz="2200" dirty="0">
                <a:solidFill>
                  <a:schemeClr val="tx1"/>
                </a:solidFill>
                <a:latin typeface="Times New Roman"/>
                <a:ea typeface="Calibri"/>
              </a:rPr>
            </a:br>
            <a:endParaRPr lang="ru-RU" altLang="ru-RU" sz="2200" dirty="0">
              <a:solidFill>
                <a:schemeClr val="tx1"/>
              </a:solidFill>
              <a:latin typeface="Times New Roman"/>
              <a:ea typeface="Calibri"/>
            </a:endParaRP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2156456858"/>
              </p:ext>
            </p:extLst>
          </p:nvPr>
        </p:nvGraphicFramePr>
        <p:xfrm>
          <a:off x="704679" y="1556792"/>
          <a:ext cx="8158296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3" name="Скругленный прямоугольник 32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 11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63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9361" y="146634"/>
            <a:ext cx="8229600" cy="1018867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Нормативные акты по формированию и установлению индексов изменения размера платы граждан за коммунальные услуги</a:t>
            </a: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1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7332" y="3429000"/>
            <a:ext cx="8393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9361" y="1312135"/>
            <a:ext cx="835342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Постановление Правительства Российской Федерации от 30 апреля 2014 № 400 «О формировании индексов изменения размера платы граждан 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коммунальные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услуги в Российской Федерации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Распоряжение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Правительства Российской Федерации от 30.10.2020 № 2827-р и от 15.11.2018 № 2490-р «Об индексах изменения размера вносимой гражданами платы за коммунальные услуги в среднем по субъектам РФ и предельно допустимых отклонениях по отдельным муниципальным образованиям от величины указанных индексов </a:t>
            </a: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 2019 - 2023 гг.»</a:t>
            </a:r>
          </a:p>
          <a:p>
            <a:pPr lvl="0"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Постановление Губернатора Ханты-Мансийского автономного округа – Югры от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декабря 2018 № 127 «О предельных (максимальных) индексах  изменения размера вносимой гражданами платы за коммунальные услуги в муниципальных образованиях Ханты-Мансийского автономного округа –Югры на 2019 – 2023 годы»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8752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одержимое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1441069"/>
              </p:ext>
            </p:extLst>
          </p:nvPr>
        </p:nvGraphicFramePr>
        <p:xfrm>
          <a:off x="0" y="2071679"/>
          <a:ext cx="9144000" cy="4786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94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0725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0725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188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Поселения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Нижневартовского района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Предельные максимальные индексы</a:t>
                      </a:r>
                      <a:r>
                        <a:rPr lang="ru-RU" sz="24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%</a:t>
                      </a:r>
                      <a:endParaRPr lang="ru-RU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94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01.01.20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 01.07.20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5791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Городское поселение Излучинск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Городское поселение Новоаганск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65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Аган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Вата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Ваховск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Зайцева Речка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Ларьяк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76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892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Сельское поселение Покур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7620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3,4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2</a:t>
            </a:r>
            <a:endParaRPr lang="ru-RU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xmlns="" val="2935621603"/>
              </p:ext>
            </p:extLst>
          </p:nvPr>
        </p:nvGraphicFramePr>
        <p:xfrm>
          <a:off x="142844" y="357166"/>
          <a:ext cx="8858312" cy="1857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 smtClean="0">
                <a:solidFill>
                  <a:schemeClr val="tx1"/>
                </a:solidFill>
                <a:latin typeface="Arial Black" pitchFamily="34" charset="0"/>
              </a:rPr>
              <a:t>Стоимость содержания </a:t>
            </a:r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квартиры общей площадью 54 </a:t>
            </a:r>
            <a:r>
              <a:rPr lang="ru-RU" sz="1800" dirty="0" smtClean="0">
                <a:solidFill>
                  <a:schemeClr val="tx1"/>
                </a:solidFill>
                <a:latin typeface="Arial Black" pitchFamily="34" charset="0"/>
              </a:rPr>
              <a:t>м2</a:t>
            </a:r>
            <a:r>
              <a:rPr lang="en-US" sz="18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Arial Black" pitchFamily="34" charset="0"/>
              </a:rPr>
              <a:t>для семьи из трех человек (</a:t>
            </a:r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по нормативам потребления коммунальных услуг, с полным набором услуг) </a:t>
            </a:r>
            <a:endParaRPr lang="ru-RU" sz="18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3651602810"/>
              </p:ext>
            </p:extLst>
          </p:nvPr>
        </p:nvGraphicFramePr>
        <p:xfrm>
          <a:off x="1619672" y="1124744"/>
          <a:ext cx="6096000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105468447"/>
              </p:ext>
            </p:extLst>
          </p:nvPr>
        </p:nvGraphicFramePr>
        <p:xfrm>
          <a:off x="251520" y="1628800"/>
          <a:ext cx="871296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3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1550141804"/>
              </p:ext>
            </p:extLst>
          </p:nvPr>
        </p:nvGraphicFramePr>
        <p:xfrm>
          <a:off x="971600" y="5589240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xmlns="" val="227250974"/>
              </p:ext>
            </p:extLst>
          </p:nvPr>
        </p:nvGraphicFramePr>
        <p:xfrm>
          <a:off x="5220072" y="5589240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xmlns="" val="1379708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84659637"/>
              </p:ext>
            </p:extLst>
          </p:nvPr>
        </p:nvGraphicFramePr>
        <p:xfrm>
          <a:off x="251520" y="1844824"/>
          <a:ext cx="8712968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Стоимость содержания квартиры общей площадью 54 м2</a:t>
            </a:r>
            <a:r>
              <a:rPr lang="en-US" sz="18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для семьи из трех человек (по нормативам потребления коммунальных услуг, с полным набором услуг) </a:t>
            </a:r>
            <a:endParaRPr lang="ru-RU" sz="18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2429007009"/>
              </p:ext>
            </p:extLst>
          </p:nvPr>
        </p:nvGraphicFramePr>
        <p:xfrm>
          <a:off x="1619672" y="1124744"/>
          <a:ext cx="6096000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4</a:t>
            </a:r>
          </a:p>
        </p:txBody>
      </p:sp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xmlns="" val="1898776936"/>
              </p:ext>
            </p:extLst>
          </p:nvPr>
        </p:nvGraphicFramePr>
        <p:xfrm>
          <a:off x="971600" y="5517232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1184678190"/>
              </p:ext>
            </p:extLst>
          </p:nvPr>
        </p:nvGraphicFramePr>
        <p:xfrm>
          <a:off x="5220072" y="5517232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xmlns="" val="133268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72704237"/>
              </p:ext>
            </p:extLst>
          </p:nvPr>
        </p:nvGraphicFramePr>
        <p:xfrm>
          <a:off x="323528" y="1916832"/>
          <a:ext cx="8803862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7780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Стоимость содержания квартиры общей площадью 54 м2</a:t>
            </a:r>
            <a:r>
              <a:rPr lang="en-US" sz="18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ru-RU" sz="1800" dirty="0">
                <a:solidFill>
                  <a:schemeClr val="tx1"/>
                </a:solidFill>
                <a:latin typeface="Arial Black" pitchFamily="34" charset="0"/>
              </a:rPr>
              <a:t>для семьи из трех человек (по нормативам потребления коммунальных услуг, с полным набором услуг) </a:t>
            </a:r>
            <a:endParaRPr lang="ru-RU" sz="18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xmlns="" val="1197556389"/>
              </p:ext>
            </p:extLst>
          </p:nvPr>
        </p:nvGraphicFramePr>
        <p:xfrm>
          <a:off x="1619672" y="1124744"/>
          <a:ext cx="6096000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5</a:t>
            </a:r>
          </a:p>
        </p:txBody>
      </p:sp>
      <p:graphicFrame>
        <p:nvGraphicFramePr>
          <p:cNvPr id="14" name="Схема 13"/>
          <p:cNvGraphicFramePr/>
          <p:nvPr>
            <p:extLst>
              <p:ext uri="{D42A27DB-BD31-4B8C-83A1-F6EECF244321}">
                <p14:modId xmlns:p14="http://schemas.microsoft.com/office/powerpoint/2010/main" xmlns="" val="4023419374"/>
              </p:ext>
            </p:extLst>
          </p:nvPr>
        </p:nvGraphicFramePr>
        <p:xfrm>
          <a:off x="971600" y="5517232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xmlns="" val="2062092834"/>
              </p:ext>
            </p:extLst>
          </p:nvPr>
        </p:nvGraphicFramePr>
        <p:xfrm>
          <a:off x="5220072" y="5517232"/>
          <a:ext cx="3312368" cy="50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xmlns="" val="227789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424556214"/>
              </p:ext>
            </p:extLst>
          </p:nvPr>
        </p:nvGraphicFramePr>
        <p:xfrm>
          <a:off x="581020" y="1982354"/>
          <a:ext cx="8249000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60958"/>
            <a:ext cx="8363272" cy="1439850"/>
          </a:xfrm>
        </p:spPr>
        <p:txBody>
          <a:bodyPr>
            <a:normAutofit/>
          </a:bodyPr>
          <a:lstStyle/>
          <a:p>
            <a:pPr algn="ctr"/>
            <a:r>
              <a:rPr lang="ru-RU" sz="1600" b="0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  <a:t/>
            </a:r>
            <a:br>
              <a:rPr lang="ru-RU" sz="1600" b="0" dirty="0" smtClean="0">
                <a:solidFill>
                  <a:schemeClr val="tx1"/>
                </a:solidFill>
                <a:latin typeface="Arial Black" pitchFamily="34" charset="0"/>
                <a:cs typeface="Times New Roman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Адресная помощь жителям Нижневартовского района, у которых расходы на оплату жилого помещения и коммунальных услуг превышают 22% от совокупного дохода семьи, по состоянию на 01.06.2021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854323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7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62472" y="534522"/>
            <a:ext cx="6851104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Отдельные категории граждан,</a:t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которым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предоставляется компенсация расходов на оплату жилого помещения и коммунальных услуг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1677522"/>
            <a:ext cx="777686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Компенсация </a:t>
            </a: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предоставляется исходя из занимаемой общей площади жилых помещений в размере от 50 до 100 процентов для следующих категорий граждан:</a:t>
            </a:r>
          </a:p>
          <a:p>
            <a:pPr indent="450215" algn="just">
              <a:spcAft>
                <a:spcPts val="0"/>
              </a:spcAft>
            </a:pPr>
            <a:endParaRPr lang="ru-RU" sz="16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  инвалидам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семьям, имеющим детей-инвалидов;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   ветеранам боевых действий;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 инвалидам и участникам Великой Отечественной войны 1941-1945 гг.;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лицам, награжденным знаком "Жителю блокадного Ленинграда";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несовершеннолетним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узникам концлагерей;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членам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семей погибших (умерших) инвалидов (участников) Великой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Отечественной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войны 1941-1945 гг. и ветеранов боевых действий;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гражданам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пострадавшим от воздействия радиации.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реабилитированным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лицам и гражданам, признанным пострадавшими от политических репрессий; 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 ветеранам труда;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ветеранам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труда Ханты-Мансийского автономного округа-Югры;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 труженикам тыла;</a:t>
            </a:r>
          </a:p>
          <a:p>
            <a:pPr indent="450215" algn="just"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  многодетным семьям.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2896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7858148" y="0"/>
            <a:ext cx="1285852" cy="28572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Monotype Corsiva" pitchFamily="66" charset="0"/>
              </a:rPr>
              <a:t>Слайд </a:t>
            </a:r>
            <a:r>
              <a:rPr lang="ru-RU" dirty="0">
                <a:solidFill>
                  <a:schemeClr val="tx1"/>
                </a:solidFill>
                <a:latin typeface="Monotype Corsiva" pitchFamily="66" charset="0"/>
              </a:rPr>
              <a:t>8</a:t>
            </a:r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362472" y="534522"/>
            <a:ext cx="6851104" cy="1143000"/>
          </a:xfrm>
        </p:spPr>
        <p:txBody>
          <a:bodyPr>
            <a:noAutofit/>
          </a:bodyPr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Обращение за субсидиями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 оплате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жилищно-коммунальные услуги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0194" y="1321212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получения разъяснений и предоставления субсидий по оплате за жилищно-коммунальные услуги необходимо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обратиться:</a:t>
            </a:r>
            <a:endParaRPr lang="ru-RU" dirty="0"/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xmlns="" val="3321227507"/>
              </p:ext>
            </p:extLst>
          </p:nvPr>
        </p:nvGraphicFramePr>
        <p:xfrm>
          <a:off x="580194" y="1926316"/>
          <a:ext cx="8425376" cy="4701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98027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4179</TotalTime>
  <Words>996</Words>
  <Application>Microsoft Office PowerPoint</Application>
  <PresentationFormat>Экран (4:3)</PresentationFormat>
  <Paragraphs>166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Открытая</vt:lpstr>
      <vt:lpstr>Об ИЗМЕНЕНИИ размера платы граждан  за жилищно - коммунальные услуги  с 01 июля 2021 года </vt:lpstr>
      <vt:lpstr>Нормативные акты по формированию и установлению индексов изменения размера платы граждан за коммунальные услуги</vt:lpstr>
      <vt:lpstr>Слайд 3</vt:lpstr>
      <vt:lpstr>Стоимость содержания квартиры общей площадью 54 м2 для семьи из трех человек (по нормативам потребления коммунальных услуг, с полным набором услуг) </vt:lpstr>
      <vt:lpstr>Стоимость содержания квартиры общей площадью 54 м2 для семьи из трех человек (по нормативам потребления коммунальных услуг, с полным набором услуг) </vt:lpstr>
      <vt:lpstr>Стоимость содержания квартиры общей площадью 54 м2 для семьи из трех человек (по нормативам потребления коммунальных услуг, с полным набором услуг) </vt:lpstr>
      <vt:lpstr> Адресная помощь жителям Нижневартовского района, у которых расходы на оплату жилого помещения и коммунальных услуг превышают 22% от совокупного дохода семьи, по состоянию на 01.06.2021</vt:lpstr>
      <vt:lpstr>Отдельные категории граждан, которым предоставляется компенсация расходов на оплату жилого помещения и коммунальных услуг  </vt:lpstr>
      <vt:lpstr>Обращение за субсидиями по оплате  за жилищно-коммунальные услуги  </vt:lpstr>
      <vt:lpstr>Информация  об установленных тарифах на коммунальные услуги</vt:lpstr>
      <vt:lpstr>Контроль за правильностью установления размера платы за содержание и ремонт жилого помещения, определения размера и внесения платы за коммунальные услуги граждан</vt:lpstr>
      <vt:lpstr>Калькулятор роста платы граждан  за коммунальные услуги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Тарифы на услуги организаций коммунального комплекса Нижневартовского района с 1 июля 2015 года</dc:title>
  <dc:creator>Курина Екатерина Маратовна</dc:creator>
  <cp:lastModifiedBy>KurinaEM</cp:lastModifiedBy>
  <cp:revision>451</cp:revision>
  <cp:lastPrinted>2016-07-04T06:55:55Z</cp:lastPrinted>
  <dcterms:created xsi:type="dcterms:W3CDTF">2014-12-18T04:37:24Z</dcterms:created>
  <dcterms:modified xsi:type="dcterms:W3CDTF">2021-05-28T07:35:50Z</dcterms:modified>
</cp:coreProperties>
</file>