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838" r:id="rId2"/>
    <p:sldMasterId id="2147483852" r:id="rId3"/>
  </p:sldMasterIdLst>
  <p:notesMasterIdLst>
    <p:notesMasterId r:id="rId20"/>
  </p:notesMasterIdLst>
  <p:sldIdLst>
    <p:sldId id="267" r:id="rId4"/>
    <p:sldId id="257" r:id="rId5"/>
    <p:sldId id="258" r:id="rId6"/>
    <p:sldId id="259" r:id="rId7"/>
    <p:sldId id="280" r:id="rId8"/>
    <p:sldId id="269" r:id="rId9"/>
    <p:sldId id="277" r:id="rId10"/>
    <p:sldId id="278" r:id="rId11"/>
    <p:sldId id="265" r:id="rId12"/>
    <p:sldId id="264" r:id="rId13"/>
    <p:sldId id="271" r:id="rId14"/>
    <p:sldId id="281" r:id="rId15"/>
    <p:sldId id="282" r:id="rId16"/>
    <p:sldId id="285" r:id="rId17"/>
    <p:sldId id="284" r:id="rId18"/>
    <p:sldId id="268" r:id="rId19"/>
  </p:sldIdLst>
  <p:sldSz cx="9144000" cy="6858000" type="screen4x3"/>
  <p:notesSz cx="6810375" cy="99425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9933FF"/>
    <a:srgbClr val="9900FF"/>
    <a:srgbClr val="FFFFFF"/>
    <a:srgbClr val="0000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5" autoAdjust="0"/>
    <p:restoredTop sz="90549" autoAdjust="0"/>
  </p:normalViewPr>
  <p:slideViewPr>
    <p:cSldViewPr>
      <p:cViewPr varScale="1">
        <p:scale>
          <a:sx n="76" d="100"/>
          <a:sy n="76" d="100"/>
        </p:scale>
        <p:origin x="1085"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40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oleObject" Target="file:///\\192.168.10.60\OtdPlan\2021%20&#1075;&#1086;&#1076;\&#1054;&#1090;&#1095;&#1077;&#1090;%20&#1079;&#1072;%201%20&#1087;&#1086;&#1083;&#1091;&#1075;&#1086;&#1076;&#1080;&#1077;%202021\&#1041;&#1102;&#1076;&#1078;&#1077;&#1090;%20&#1076;&#1083;&#1103;%20&#1075;&#1088;&#1072;&#1078;&#1076;&#1072;&#1085;\&#1048;&#1090;&#1086;&#1075;&#1080;\&#1090;&#1072;&#1073;&#1083;&#1080;&#1094;&#1099;%20&#1082;%20&#1080;&#1090;&#1086;&#1075;&#1072;&#108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192.168.10.60\OtdPlan\2023%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192.168.10.60\OtdPlan\2024%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192.168.10.60\OtdPlan\_&#1043;&#1054;&#1044;&#1067;\2024%20&#1075;&#1086;&#1076;\&#1054;&#1090;&#1095;&#1077;&#1090;%20&#1079;&#1072;%202024\&#1041;&#1102;&#1076;&#1078;&#1077;&#1090;%20&#1076;&#1083;&#1103;%20&#1075;&#1088;&#1072;&#1078;&#1076;&#1072;&#1085;\&#1054;&#1090;&#1095;&#1077;&#1090;\&#1090;&#1072;&#1073;&#1083;&#1080;&#1094;&#1099;%20&#1082;%20&#1080;&#1090;&#1086;&#1075;&#1072;&#1084;.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4\Desktop\&#1048;&#1090;&#1086;&#1075;&#1080;%20&#1079;&#1072;%20%202020%20&#1075;&#1086;&#1076;\&#1041;&#1102;&#1076;&#1078;&#1077;&#1090;%20&#1076;&#1083;&#1103;%20&#1075;&#1088;&#1072;&#1078;&#1076;&#1072;&#1085;\&#1090;&#1072;&#1073;&#1083;&#1080;&#1094;&#1099;%20&#1082;%20&#1080;&#1090;&#1086;&#1075;&#1072;&#108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657596371882086"/>
          <c:y val="5.6962025316455694E-2"/>
          <c:w val="0.45238095238095238"/>
          <c:h val="0.84177215189873422"/>
        </c:manualLayout>
      </c:layout>
      <c:pieChart>
        <c:varyColors val="1"/>
        <c:dLbls>
          <c:showLegendKey val="0"/>
          <c:showVal val="0"/>
          <c:showCatName val="0"/>
          <c:showSerName val="0"/>
          <c:showPercent val="0"/>
          <c:showBubbleSize val="0"/>
          <c:showLeaderLines val="0"/>
        </c:dLbls>
        <c:firstSliceAng val="290"/>
      </c:pieChart>
      <c:spPr>
        <a:noFill/>
        <a:ln w="25400">
          <a:noFill/>
        </a:ln>
      </c:spPr>
    </c:plotArea>
    <c:plotVisOnly val="1"/>
    <c:dispBlanksAs val="zero"/>
    <c:showDLblsOverMax val="0"/>
  </c:chart>
  <c:txPr>
    <a:bodyPr/>
    <a:lstStyle/>
    <a:p>
      <a:pPr>
        <a:defRPr sz="1846"/>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3906235598263153"/>
          <c:y val="0.13458853269463081"/>
          <c:w val="0.74049281613581341"/>
          <c:h val="0.7752329706297227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'[таблицы к итогам.xlsx]структура доходов'!$C$1</c:f>
              <c:strCache>
                <c:ptCount val="1"/>
                <c:pt idx="0">
                  <c:v>налоговые доходы</c:v>
                </c:pt>
              </c:strCache>
            </c:strRef>
          </c:tx>
          <c:dPt>
            <c:idx val="0"/>
            <c:bubble3D val="0"/>
            <c:explosion val="7"/>
            <c:spPr>
              <a:solidFill>
                <a:srgbClr val="FF3399"/>
              </a:solidFill>
              <a:ln w="25400">
                <a:solidFill>
                  <a:schemeClr val="lt1"/>
                </a:solidFill>
              </a:ln>
              <a:effectLst/>
              <a:sp3d contourW="25400">
                <a:contourClr>
                  <a:schemeClr val="lt1"/>
                </a:contourClr>
              </a:sp3d>
            </c:spPr>
            <c:extLst>
              <c:ext xmlns:c16="http://schemas.microsoft.com/office/drawing/2014/chart" uri="{C3380CC4-5D6E-409C-BE32-E72D297353CC}">
                <c16:uniqueId val="{00000001-2D1B-41A0-BA41-614B70D15A6A}"/>
              </c:ext>
            </c:extLst>
          </c:dPt>
          <c:dPt>
            <c:idx val="1"/>
            <c:bubble3D val="0"/>
            <c:explosion val="13"/>
            <c:spPr>
              <a:solidFill>
                <a:srgbClr val="00FFFF"/>
              </a:solidFill>
              <a:ln w="25400">
                <a:solidFill>
                  <a:schemeClr val="lt1"/>
                </a:solidFill>
              </a:ln>
              <a:effectLst/>
              <a:sp3d contourW="25400">
                <a:contourClr>
                  <a:schemeClr val="lt1"/>
                </a:contourClr>
              </a:sp3d>
            </c:spPr>
            <c:extLst>
              <c:ext xmlns:c16="http://schemas.microsoft.com/office/drawing/2014/chart" uri="{C3380CC4-5D6E-409C-BE32-E72D297353CC}">
                <c16:uniqueId val="{00000003-2D1B-41A0-BA41-614B70D15A6A}"/>
              </c:ext>
            </c:extLst>
          </c:dPt>
          <c:dPt>
            <c:idx val="2"/>
            <c:bubble3D val="0"/>
            <c:spPr>
              <a:solidFill>
                <a:srgbClr val="00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2D1B-41A0-BA41-614B70D15A6A}"/>
              </c:ext>
            </c:extLst>
          </c:dPt>
          <c:dLbls>
            <c:dLbl>
              <c:idx val="0"/>
              <c:layout>
                <c:manualLayout>
                  <c:x val="-0.16522640563747309"/>
                  <c:y val="8.6960446423827303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manualLayout>
                      <c:w val="0.15756694087631132"/>
                      <c:h val="8.7136654703422634E-2"/>
                    </c:manualLayout>
                  </c15:layout>
                </c:ext>
                <c:ext xmlns:c16="http://schemas.microsoft.com/office/drawing/2014/chart" uri="{C3380CC4-5D6E-409C-BE32-E72D297353CC}">
                  <c16:uniqueId val="{00000001-2D1B-41A0-BA41-614B70D15A6A}"/>
                </c:ext>
              </c:extLst>
            </c:dLbl>
            <c:dLbl>
              <c:idx val="1"/>
              <c:layout>
                <c:manualLayout>
                  <c:x val="-0.15308566898679668"/>
                  <c:y val="-0.17534666035496865"/>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manualLayout>
                      <c:w val="0.12800278086247902"/>
                      <c:h val="0.11780957510357143"/>
                    </c:manualLayout>
                  </c15:layout>
                </c:ext>
                <c:ext xmlns:c16="http://schemas.microsoft.com/office/drawing/2014/chart" uri="{C3380CC4-5D6E-409C-BE32-E72D297353CC}">
                  <c16:uniqueId val="{00000003-2D1B-41A0-BA41-614B70D15A6A}"/>
                </c:ext>
              </c:extLst>
            </c:dLbl>
            <c:dLbl>
              <c:idx val="2"/>
              <c:layout>
                <c:manualLayout>
                  <c:x val="0.19454922136879771"/>
                  <c:y val="-0.15105044689076416"/>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manualLayout>
                      <c:w val="0.23075588103013356"/>
                      <c:h val="0.12444933654714693"/>
                    </c:manualLayout>
                  </c15:layout>
                </c:ext>
                <c:ext xmlns:c16="http://schemas.microsoft.com/office/drawing/2014/chart" uri="{C3380CC4-5D6E-409C-BE32-E72D297353CC}">
                  <c16:uniqueId val="{00000005-2D1B-41A0-BA41-614B70D15A6A}"/>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доходов'!$F$1:$F$3</c:f>
              <c:numCache>
                <c:formatCode>#\ ##0.0</c:formatCode>
                <c:ptCount val="3"/>
                <c:pt idx="0">
                  <c:v>118580.6</c:v>
                </c:pt>
                <c:pt idx="1">
                  <c:v>67746.600000000006</c:v>
                </c:pt>
                <c:pt idx="2">
                  <c:v>284467.8</c:v>
                </c:pt>
              </c:numCache>
            </c:numRef>
          </c:val>
          <c:extLst>
            <c:ext xmlns:c16="http://schemas.microsoft.com/office/drawing/2014/chart" uri="{C3380CC4-5D6E-409C-BE32-E72D297353CC}">
              <c16:uniqueId val="{00000006-2D1B-41A0-BA41-614B70D15A6A}"/>
            </c:ext>
          </c:extLst>
        </c:ser>
        <c:ser>
          <c:idx val="1"/>
          <c:order val="1"/>
          <c:tx>
            <c:strRef>
              <c:f>'[таблицы к итогам.xlsx]структура доходов'!$C$2</c:f>
              <c:strCache>
                <c:ptCount val="1"/>
                <c:pt idx="0">
                  <c:v>неналоговые доходы</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8-2D1B-41A0-BA41-614B70D15A6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A-2D1B-41A0-BA41-614B70D15A6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C-2D1B-41A0-BA41-614B70D15A6A}"/>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доходов'!$D$2:$F$2</c:f>
              <c:numCache>
                <c:formatCode>General</c:formatCode>
                <c:ptCount val="3"/>
                <c:pt idx="2" formatCode="#\ ##0.0">
                  <c:v>67746.600000000006</c:v>
                </c:pt>
              </c:numCache>
            </c:numRef>
          </c:val>
          <c:extLst>
            <c:ext xmlns:c16="http://schemas.microsoft.com/office/drawing/2014/chart" uri="{C3380CC4-5D6E-409C-BE32-E72D297353CC}">
              <c16:uniqueId val="{0000000D-2D1B-41A0-BA41-614B70D15A6A}"/>
            </c:ext>
          </c:extLst>
        </c:ser>
        <c:ser>
          <c:idx val="2"/>
          <c:order val="2"/>
          <c:tx>
            <c:strRef>
              <c:f>'[таблицы к итогам.xlsx]структура доходов'!$C$3</c:f>
              <c:strCache>
                <c:ptCount val="1"/>
                <c:pt idx="0">
                  <c:v>безвозмездные поступления</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F-2D1B-41A0-BA41-614B70D15A6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11-2D1B-41A0-BA41-614B70D15A6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13-2D1B-41A0-BA41-614B70D15A6A}"/>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доходов'!$D$3:$F$3</c:f>
              <c:numCache>
                <c:formatCode>General</c:formatCode>
                <c:ptCount val="3"/>
                <c:pt idx="2" formatCode="#\ ##0.0">
                  <c:v>284467.8</c:v>
                </c:pt>
              </c:numCache>
            </c:numRef>
          </c:val>
          <c:extLst>
            <c:ext xmlns:c16="http://schemas.microsoft.com/office/drawing/2014/chart" uri="{C3380CC4-5D6E-409C-BE32-E72D297353CC}">
              <c16:uniqueId val="{00000014-2D1B-41A0-BA41-614B70D15A6A}"/>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5.5247900201823519E-2"/>
          <c:y val="0.84173034719169704"/>
          <c:w val="0.89603940652977798"/>
          <c:h val="0.1122602722080799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0.10675227554081293"/>
          <c:y val="0.10137207891122595"/>
          <c:w val="0.83058781265721782"/>
          <c:h val="0.80921647289783039"/>
        </c:manualLayout>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2438633072271045"/>
          <c:y val="0.19899493111732894"/>
          <c:w val="0.87561366927728956"/>
          <c:h val="0.7876821475556592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51163" cy="497125"/>
          </a:xfrm>
          <a:prstGeom prst="rect">
            <a:avLst/>
          </a:prstGeom>
        </p:spPr>
        <p:txBody>
          <a:bodyPr vert="horz" lIns="91412" tIns="45706" rIns="91412" bIns="45706"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57637" y="1"/>
            <a:ext cx="2951163" cy="497125"/>
          </a:xfrm>
          <a:prstGeom prst="rect">
            <a:avLst/>
          </a:prstGeom>
        </p:spPr>
        <p:txBody>
          <a:bodyPr vert="horz" lIns="91412" tIns="45706" rIns="91412" bIns="45706" rtlCol="0"/>
          <a:lstStyle>
            <a:lvl1pPr algn="r" fontAlgn="auto">
              <a:spcBef>
                <a:spcPts val="0"/>
              </a:spcBef>
              <a:spcAft>
                <a:spcPts val="0"/>
              </a:spcAft>
              <a:defRPr sz="1200">
                <a:latin typeface="+mn-lt"/>
                <a:cs typeface="+mn-cs"/>
              </a:defRPr>
            </a:lvl1pPr>
          </a:lstStyle>
          <a:p>
            <a:pPr>
              <a:defRPr/>
            </a:pPr>
            <a:fld id="{F1139C4F-543A-44BB-84C7-0447BFD2B2A8}" type="datetimeFigureOut">
              <a:rPr lang="ru-RU"/>
              <a:pPr>
                <a:defRPr/>
              </a:pPr>
              <a:t>12.03.2025</a:t>
            </a:fld>
            <a:endParaRPr lang="ru-RU"/>
          </a:p>
        </p:txBody>
      </p:sp>
      <p:sp>
        <p:nvSpPr>
          <p:cNvPr id="4" name="Образ слайда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12" tIns="45706" rIns="91412" bIns="45706" rtlCol="0" anchor="ctr"/>
          <a:lstStyle/>
          <a:p>
            <a:pPr lvl="0"/>
            <a:endParaRPr lang="ru-RU" noProof="0"/>
          </a:p>
        </p:txBody>
      </p:sp>
      <p:sp>
        <p:nvSpPr>
          <p:cNvPr id="5" name="Заметки 4"/>
          <p:cNvSpPr>
            <a:spLocks noGrp="1"/>
          </p:cNvSpPr>
          <p:nvPr>
            <p:ph type="body" sz="quarter" idx="3"/>
          </p:nvPr>
        </p:nvSpPr>
        <p:spPr>
          <a:xfrm>
            <a:off x="681038" y="4722694"/>
            <a:ext cx="5448300" cy="4474132"/>
          </a:xfrm>
          <a:prstGeom prst="rect">
            <a:avLst/>
          </a:prstGeom>
        </p:spPr>
        <p:txBody>
          <a:bodyPr vert="horz" lIns="91412" tIns="45706" rIns="91412" bIns="45706"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43663"/>
            <a:ext cx="2951163" cy="497125"/>
          </a:xfrm>
          <a:prstGeom prst="rect">
            <a:avLst/>
          </a:prstGeom>
        </p:spPr>
        <p:txBody>
          <a:bodyPr vert="horz" lIns="91412" tIns="45706" rIns="91412" bIns="45706"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57637" y="9443663"/>
            <a:ext cx="2951163" cy="497125"/>
          </a:xfrm>
          <a:prstGeom prst="rect">
            <a:avLst/>
          </a:prstGeom>
        </p:spPr>
        <p:txBody>
          <a:bodyPr vert="horz" lIns="91412" tIns="45706" rIns="91412" bIns="45706" rtlCol="0" anchor="b"/>
          <a:lstStyle>
            <a:lvl1pPr algn="r" fontAlgn="auto">
              <a:spcBef>
                <a:spcPts val="0"/>
              </a:spcBef>
              <a:spcAft>
                <a:spcPts val="0"/>
              </a:spcAft>
              <a:defRPr sz="1200">
                <a:latin typeface="+mn-lt"/>
                <a:cs typeface="+mn-cs"/>
              </a:defRPr>
            </a:lvl1pPr>
          </a:lstStyle>
          <a:p>
            <a:pPr>
              <a:defRPr/>
            </a:pPr>
            <a:fld id="{EB5D7ED3-2496-4FBD-8B6A-E3881EA60488}" type="slidenum">
              <a:rPr lang="ru-RU"/>
              <a:pPr>
                <a:defRPr/>
              </a:pPr>
              <a:t>‹#›</a:t>
            </a:fld>
            <a:endParaRPr lang="ru-RU"/>
          </a:p>
        </p:txBody>
      </p:sp>
    </p:spTree>
    <p:extLst>
      <p:ext uri="{BB962C8B-B14F-4D97-AF65-F5344CB8AC3E}">
        <p14:creationId xmlns:p14="http://schemas.microsoft.com/office/powerpoint/2010/main" val="4138494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EB5D7ED3-2496-4FBD-8B6A-E3881EA60488}" type="slidenum">
              <a:rPr lang="ru-RU" smtClean="0"/>
              <a:pPr>
                <a:defRPr/>
              </a:pPr>
              <a:t>5</a:t>
            </a:fld>
            <a:endParaRPr lang="ru-RU"/>
          </a:p>
        </p:txBody>
      </p:sp>
    </p:spTree>
    <p:extLst>
      <p:ext uri="{BB962C8B-B14F-4D97-AF65-F5344CB8AC3E}">
        <p14:creationId xmlns:p14="http://schemas.microsoft.com/office/powerpoint/2010/main" val="3349400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12"/>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6"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8" name="Picture 5" descr="C:\Users\User\Desktop\герб.gif"/>
          <p:cNvPicPr>
            <a:picLocks noChangeAspect="1" noChangeArrowheads="1"/>
          </p:cNvPicPr>
          <p:nvPr/>
        </p:nvPicPr>
        <p:blipFill>
          <a:blip r:embed="rId3"/>
          <a:srcRect/>
          <a:stretch>
            <a:fillRect/>
          </a:stretch>
        </p:blipFill>
        <p:spPr bwMode="auto">
          <a:xfrm>
            <a:off x="3989388" y="309563"/>
            <a:ext cx="1165225" cy="1635125"/>
          </a:xfrm>
          <a:prstGeom prst="rect">
            <a:avLst/>
          </a:prstGeom>
          <a:ln>
            <a:noFill/>
          </a:ln>
          <a:effectLst>
            <a:outerShdw blurRad="292100" dist="139700" dir="2700000" algn="tl" rotWithShape="0">
              <a:srgbClr val="333333">
                <a:alpha val="65000"/>
              </a:srgbClr>
            </a:outerShdw>
          </a:effectLst>
          <a:extLst/>
        </p:spPr>
      </p:pic>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1"/>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028BAD4B-5F03-45CE-B476-8034729B974D}" type="datetimeFigureOut">
              <a:rPr lang="ru-RU"/>
              <a:pPr>
                <a:defRPr/>
              </a:pPr>
              <a:t>12.03.2025</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DB754821-2722-4B51-9629-F094204D1E20}" type="slidenum">
              <a:rPr lang="ru-RU"/>
              <a:pPr>
                <a:defRPr/>
              </a:pPr>
              <a:t>‹#›</a:t>
            </a:fld>
            <a:endParaRPr lang="ru-RU"/>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2E445F70-38BC-4F20-86E9-51984ADEA290}"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A97A073C-D02F-4D66-AC8F-ADC9D08C98D2}" type="slidenum">
              <a:rPr lang="ru-RU"/>
              <a:pPr>
                <a:defRPr/>
              </a:pPr>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sz="quarter"/>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10"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1" name="Rectangle 6"/>
          <p:cNvSpPr>
            <a:spLocks noGrp="1" noChangeArrowheads="1"/>
          </p:cNvSpPr>
          <p:nvPr>
            <p:ph type="sldNum" sz="quarter" idx="12"/>
          </p:nvPr>
        </p:nvSpPr>
        <p:spPr/>
        <p:txBody>
          <a:bodyPr/>
          <a:lstStyle>
            <a:lvl1pPr>
              <a:defRPr/>
            </a:lvl1pPr>
          </a:lstStyle>
          <a:p>
            <a:pPr>
              <a:defRPr/>
            </a:pPr>
            <a:fld id="{3A0F24EE-1CC0-44F9-9E84-50E4A75DA413}" type="slidenum">
              <a:rPr lang="en-US"/>
              <a:pPr>
                <a:defRPr/>
              </a:pPr>
              <a:t>‹#›</a:t>
            </a:fld>
            <a:endParaRPr 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9"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0" name="Rectangle 6"/>
          <p:cNvSpPr>
            <a:spLocks noGrp="1" noChangeArrowheads="1"/>
          </p:cNvSpPr>
          <p:nvPr>
            <p:ph type="sldNum" sz="quarter" idx="12"/>
          </p:nvPr>
        </p:nvSpPr>
        <p:spPr/>
        <p:txBody>
          <a:bodyPr/>
          <a:lstStyle>
            <a:lvl1pPr>
              <a:defRPr/>
            </a:lvl1pPr>
          </a:lstStyle>
          <a:p>
            <a:pPr>
              <a:defRPr/>
            </a:pPr>
            <a:fld id="{63F12EB2-0CD0-498D-A097-41D0BC3268BE}" type="slidenum">
              <a:rPr lang="en-US"/>
              <a:pPr>
                <a:defRPr/>
              </a:pPr>
              <a:t>‹#›</a:t>
            </a:fld>
            <a:endParaRPr lang="en-US"/>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8EACE736-1811-480F-9FF3-439E35516306}"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D505433C-E37D-42F8-8C93-CB06B88A8AB2}" type="slidenum">
              <a:rPr lang="ru-RU"/>
              <a:pPr>
                <a:defRPr/>
              </a:pPr>
              <a:t>‹#›</a:t>
            </a:fld>
            <a:endParaRPr lang="ru-RU"/>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5"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7" name="Picture 5" descr="C:\Users\User\Desktop\герб.gif"/>
          <p:cNvPicPr>
            <a:picLocks noChangeAspect="1" noChangeArrowheads="1"/>
          </p:cNvPicPr>
          <p:nvPr/>
        </p:nvPicPr>
        <p:blipFill>
          <a:blip r:embed="rId3" cstate="print">
            <a:extLst/>
          </a:blip>
          <a:srcRect/>
          <a:stretch>
            <a:fillRect/>
          </a:stretch>
        </p:blipFill>
        <p:spPr bwMode="auto">
          <a:xfrm>
            <a:off x="4116868" y="707723"/>
            <a:ext cx="910261" cy="1278360"/>
          </a:xfrm>
          <a:prstGeom prst="rect">
            <a:avLst/>
          </a:prstGeom>
          <a:noFill/>
          <a:effectLst>
            <a:glow rad="101600">
              <a:schemeClr val="accent1">
                <a:satMod val="175000"/>
                <a:alpha val="40000"/>
              </a:schemeClr>
            </a:glow>
          </a:effectLst>
          <a:extLst/>
        </p:spPr>
      </p:pic>
      <p:sp>
        <p:nvSpPr>
          <p:cNvPr id="8" name="Прямоугольник 10"/>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2"/>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8E21AF87-CC84-4A17-B908-1DB2B373E8FC}" type="datetimeFigureOut">
              <a:rPr lang="ru-RU"/>
              <a:pPr>
                <a:defRPr/>
              </a:pPr>
              <a:t>12.03.2025</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9C0C7B37-3A22-45DD-910B-D04C6E150207}" type="slidenum">
              <a:rPr lang="ru-RU"/>
              <a:pPr>
                <a:defRPr/>
              </a:pPr>
              <a:t>‹#›</a:t>
            </a:fld>
            <a:endParaRPr lang="ru-RU"/>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defRPr>
            </a:lvl1pPr>
          </a:lstStyle>
          <a:p>
            <a:r>
              <a:rPr lang="ru-RU"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ED6DD21-FC7E-4C5E-BF69-0CB2775D6C54}" type="datetimeFigureOut">
              <a:rPr lang="ru-RU"/>
              <a:pPr>
                <a:defRPr/>
              </a:pPr>
              <a:t>12.03.2025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A741F94-2FC8-4F8D-A871-231AC00910FC}" type="slidenum">
              <a:rPr lang="ru-RU"/>
              <a:pPr>
                <a:defRPr/>
              </a:pPr>
              <a:t>‹#›</a:t>
            </a:fld>
            <a:endParaRPr lang="ru-RU"/>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A3402E2E-4824-4707-84B0-3D58B07AB81B}"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C72D8C80-ACC6-4945-A357-09D6D50CB10D}" type="slidenum">
              <a:rPr lang="ru-RU"/>
              <a:pPr>
                <a:defRPr/>
              </a:pPr>
              <a:t>‹#›</a:t>
            </a:fld>
            <a:endParaRPr lang="ru-RU"/>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FA777694-E1A1-4348-B389-2770C4A8AF61}" type="datetimeFigureOut">
              <a:rPr lang="ru-RU"/>
              <a:pPr>
                <a:defRPr/>
              </a:pPr>
              <a:t>12.03.2025</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24BE631B-5C50-43D1-ACE8-1A1D858F42B2}" type="slidenum">
              <a:rPr lang="ru-RU"/>
              <a:pPr>
                <a:defRPr/>
              </a:pPr>
              <a:t>‹#›</a:t>
            </a:fld>
            <a:endParaRPr lang="ru-RU"/>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Дата 6"/>
          <p:cNvSpPr>
            <a:spLocks noGrp="1"/>
          </p:cNvSpPr>
          <p:nvPr>
            <p:ph type="dt" sz="half" idx="10"/>
          </p:nvPr>
        </p:nvSpPr>
        <p:spPr/>
        <p:txBody>
          <a:bodyPr/>
          <a:lstStyle>
            <a:lvl1pPr>
              <a:defRPr/>
            </a:lvl1pPr>
          </a:lstStyle>
          <a:p>
            <a:pPr>
              <a:defRPr/>
            </a:pPr>
            <a:fld id="{B9C8468D-0949-446F-B625-1D7C2A0F8AFC}" type="datetimeFigureOut">
              <a:rPr lang="ru-RU"/>
              <a:pPr>
                <a:defRPr/>
              </a:pPr>
              <a:t>12.03.2025</a:t>
            </a:fld>
            <a:endParaRPr lang="ru-RU"/>
          </a:p>
        </p:txBody>
      </p:sp>
      <p:sp>
        <p:nvSpPr>
          <p:cNvPr id="10" name="Нижний колонтитул 7"/>
          <p:cNvSpPr>
            <a:spLocks noGrp="1"/>
          </p:cNvSpPr>
          <p:nvPr>
            <p:ph type="ftr" sz="quarter" idx="11"/>
          </p:nvPr>
        </p:nvSpPr>
        <p:spPr/>
        <p:txBody>
          <a:bodyPr/>
          <a:lstStyle>
            <a:lvl1pPr>
              <a:defRPr/>
            </a:lvl1pPr>
          </a:lstStyle>
          <a:p>
            <a:pPr>
              <a:defRPr/>
            </a:pPr>
            <a:endParaRPr lang="ru-RU"/>
          </a:p>
        </p:txBody>
      </p:sp>
      <p:sp>
        <p:nvSpPr>
          <p:cNvPr id="11" name="Номер слайда 8"/>
          <p:cNvSpPr>
            <a:spLocks noGrp="1"/>
          </p:cNvSpPr>
          <p:nvPr>
            <p:ph type="sldNum" sz="quarter" idx="12"/>
          </p:nvPr>
        </p:nvSpPr>
        <p:spPr/>
        <p:txBody>
          <a:bodyPr/>
          <a:lstStyle>
            <a:lvl1pPr>
              <a:defRPr/>
            </a:lvl1pPr>
          </a:lstStyle>
          <a:p>
            <a:pPr>
              <a:defRPr/>
            </a:pPr>
            <a:fld id="{2072C996-1594-4268-A1E3-1DCEF1EAF741}" type="slidenum">
              <a:rPr lang="ru-RU"/>
              <a:pPr>
                <a:defRPr/>
              </a:pPr>
              <a:t>‹#›</a:t>
            </a:fld>
            <a:endParaRPr lang="ru-RU"/>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4"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5" name="Дата 2"/>
          <p:cNvSpPr>
            <a:spLocks noGrp="1"/>
          </p:cNvSpPr>
          <p:nvPr>
            <p:ph type="dt" sz="half" idx="10"/>
          </p:nvPr>
        </p:nvSpPr>
        <p:spPr/>
        <p:txBody>
          <a:bodyPr/>
          <a:lstStyle>
            <a:lvl1pPr>
              <a:defRPr/>
            </a:lvl1pPr>
          </a:lstStyle>
          <a:p>
            <a:pPr>
              <a:defRPr/>
            </a:pPr>
            <a:fld id="{9C10D160-AF1A-4030-B2BE-19F264A48B1B}" type="datetimeFigureOut">
              <a:rPr lang="ru-RU"/>
              <a:pPr>
                <a:defRPr/>
              </a:pPr>
              <a:t>12.03.2025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B1F58B4E-0140-40F6-8A04-26CB3E1DA60F}" type="slidenum">
              <a:rPr lang="ru-RU"/>
              <a:pPr>
                <a:defRPr/>
              </a:pPr>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Дата 3"/>
          <p:cNvSpPr>
            <a:spLocks noGrp="1"/>
          </p:cNvSpPr>
          <p:nvPr>
            <p:ph type="dt" sz="half" idx="10"/>
          </p:nvPr>
        </p:nvSpPr>
        <p:spPr/>
        <p:txBody>
          <a:bodyPr/>
          <a:lstStyle>
            <a:lvl1pPr>
              <a:defRPr/>
            </a:lvl1pPr>
          </a:lstStyle>
          <a:p>
            <a:pPr>
              <a:defRPr/>
            </a:pPr>
            <a:fld id="{76C62ED8-36C4-4664-8D9A-D397A710F606}"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11A2E97B-D496-42B6-BB1D-1E0EDEA6F561}" type="slidenum">
              <a:rPr lang="ru-RU"/>
              <a:pPr>
                <a:defRPr/>
              </a:pPr>
              <a:t>‹#›</a:t>
            </a:fld>
            <a:endParaRPr lang="ru-RU"/>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4" name="Дата 1"/>
          <p:cNvSpPr>
            <a:spLocks noGrp="1"/>
          </p:cNvSpPr>
          <p:nvPr>
            <p:ph type="dt" sz="half" idx="10"/>
          </p:nvPr>
        </p:nvSpPr>
        <p:spPr/>
        <p:txBody>
          <a:bodyPr/>
          <a:lstStyle>
            <a:lvl1pPr>
              <a:defRPr/>
            </a:lvl1pPr>
          </a:lstStyle>
          <a:p>
            <a:pPr>
              <a:defRPr/>
            </a:pPr>
            <a:fld id="{A11A32A7-A698-4602-8751-66BB97165D66}" type="datetimeFigureOut">
              <a:rPr lang="ru-RU"/>
              <a:pPr>
                <a:defRPr/>
              </a:pPr>
              <a:t>12.03.2025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3"/>
          <p:cNvSpPr>
            <a:spLocks noGrp="1"/>
          </p:cNvSpPr>
          <p:nvPr>
            <p:ph type="sldNum" sz="quarter" idx="12"/>
          </p:nvPr>
        </p:nvSpPr>
        <p:spPr/>
        <p:txBody>
          <a:bodyPr/>
          <a:lstStyle>
            <a:lvl1pPr>
              <a:defRPr/>
            </a:lvl1pPr>
          </a:lstStyle>
          <a:p>
            <a:pPr>
              <a:defRPr/>
            </a:pPr>
            <a:fld id="{9AFED74A-5D52-4F01-9729-DA012BA3D48A}" type="slidenum">
              <a:rPr lang="ru-RU"/>
              <a:pPr>
                <a:defRPr/>
              </a:pPr>
              <a:t>‹#›</a:t>
            </a:fld>
            <a:endParaRPr lang="ru-RU"/>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05552F95-81B5-4B03-A061-62B503931182}" type="datetimeFigureOut">
              <a:rPr lang="ru-RU"/>
              <a:pPr>
                <a:defRPr/>
              </a:pPr>
              <a:t>12.03.2025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3AC993D-8DF3-4B0A-A895-F2E22E16ACA6}" type="slidenum">
              <a:rPr lang="ru-RU"/>
              <a:pPr>
                <a:defRPr/>
              </a:pPr>
              <a:t>‹#›</a:t>
            </a:fld>
            <a:endParaRPr lang="ru-RU"/>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32B0538C-4E66-4AF3-8B71-09B0F0CF2307}" type="datetimeFigureOut">
              <a:rPr lang="ru-RU"/>
              <a:pPr>
                <a:defRPr/>
              </a:pPr>
              <a:t>12.03.2025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36F9F519-DA7F-4A3F-B199-B9C3EE1C3CDC}" type="slidenum">
              <a:rPr lang="ru-RU"/>
              <a:pPr>
                <a:defRPr/>
              </a:pPr>
              <a:t>‹#›</a:t>
            </a:fld>
            <a:endParaRPr lang="ru-RU"/>
          </a:p>
        </p:txBody>
      </p:sp>
    </p:spTree>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D59D0420-F1CC-4D7A-AAC9-CBC94E28A624}"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55FEECA5-B015-4137-96B4-32970B2ECBCC}" type="slidenum">
              <a:rPr lang="ru-RU"/>
              <a:pPr>
                <a:defRPr/>
              </a:pPr>
              <a:t>‹#›</a:t>
            </a:fld>
            <a:endParaRPr lang="ru-RU"/>
          </a:p>
        </p:txBody>
      </p:sp>
    </p:spTree>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sz="quarter"/>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fld id="{4284882C-FEEE-4043-82A0-E167AB2B3CF2}" type="datetimeFigureOut">
              <a:rPr lang="ru-RU"/>
              <a:pPr>
                <a:defRPr/>
              </a:pPr>
              <a:t>12.03.2025</a:t>
            </a:fld>
            <a:endParaRPr lang="ru-RU"/>
          </a:p>
        </p:txBody>
      </p:sp>
      <p:sp>
        <p:nvSpPr>
          <p:cNvPr id="9" name="Rectangle 5"/>
          <p:cNvSpPr>
            <a:spLocks noGrp="1" noChangeArrowheads="1"/>
          </p:cNvSpPr>
          <p:nvPr>
            <p:ph type="ftr" sz="quarter" idx="11"/>
          </p:nvPr>
        </p:nvSpPr>
        <p:spPr/>
        <p:txBody>
          <a:bodyPr/>
          <a:lstStyle>
            <a:lvl1pPr>
              <a:defRPr/>
            </a:lvl1pPr>
          </a:lstStyle>
          <a:p>
            <a:pPr>
              <a:defRPr/>
            </a:pPr>
            <a:endParaRPr lang="ru-RU"/>
          </a:p>
        </p:txBody>
      </p:sp>
      <p:sp>
        <p:nvSpPr>
          <p:cNvPr id="10" name="Rectangle 6"/>
          <p:cNvSpPr>
            <a:spLocks noGrp="1" noChangeArrowheads="1"/>
          </p:cNvSpPr>
          <p:nvPr>
            <p:ph type="sldNum" sz="quarter" idx="12"/>
          </p:nvPr>
        </p:nvSpPr>
        <p:spPr/>
        <p:txBody>
          <a:bodyPr/>
          <a:lstStyle>
            <a:lvl1pPr>
              <a:defRPr/>
            </a:lvl1pPr>
          </a:lstStyle>
          <a:p>
            <a:pPr>
              <a:defRPr/>
            </a:pPr>
            <a:fld id="{B792CC39-47C0-474D-9CE3-01A9112F191E}" type="slidenum">
              <a:rPr lang="ru-RU"/>
              <a:pPr>
                <a:defRPr/>
              </a:pPr>
              <a:t>‹#›</a:t>
            </a:fld>
            <a:endParaRPr lang="ru-RU"/>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p:txBody>
          <a:bodyPr/>
          <a:lstStyle>
            <a:lvl1pPr>
              <a:defRPr/>
            </a:lvl1pPr>
          </a:lstStyle>
          <a:p>
            <a:pPr>
              <a:defRPr/>
            </a:pPr>
            <a:fld id="{828544A0-F326-4A6F-B5FF-C8C816303875}" type="datetimeFigureOut">
              <a:rPr lang="ru-RU"/>
              <a:pPr>
                <a:defRPr/>
              </a:pPr>
              <a:t>12.03.2025</a:t>
            </a:fld>
            <a:endParaRPr lang="ru-RU"/>
          </a:p>
        </p:txBody>
      </p:sp>
      <p:sp>
        <p:nvSpPr>
          <p:cNvPr id="8" name="Rectangle 5"/>
          <p:cNvSpPr>
            <a:spLocks noGrp="1" noChangeArrowheads="1"/>
          </p:cNvSpPr>
          <p:nvPr>
            <p:ph type="ftr" sz="quarter" idx="11"/>
          </p:nvPr>
        </p:nvSpPr>
        <p:spPr/>
        <p:txBody>
          <a:bodyPr/>
          <a:lstStyle>
            <a:lvl1pPr>
              <a:defRPr/>
            </a:lvl1pPr>
          </a:lstStyle>
          <a:p>
            <a:pPr>
              <a:defRPr/>
            </a:pPr>
            <a:endParaRPr lang="ru-RU"/>
          </a:p>
        </p:txBody>
      </p:sp>
      <p:sp>
        <p:nvSpPr>
          <p:cNvPr id="9" name="Rectangle 6"/>
          <p:cNvSpPr>
            <a:spLocks noGrp="1" noChangeArrowheads="1"/>
          </p:cNvSpPr>
          <p:nvPr>
            <p:ph type="sldNum" sz="quarter" idx="12"/>
          </p:nvPr>
        </p:nvSpPr>
        <p:spPr/>
        <p:txBody>
          <a:bodyPr/>
          <a:lstStyle>
            <a:lvl1pPr>
              <a:defRPr/>
            </a:lvl1pPr>
          </a:lstStyle>
          <a:p>
            <a:pPr>
              <a:defRPr/>
            </a:pPr>
            <a:fld id="{BFD9D779-9831-43DC-B702-149AA94ED2CD}" type="slidenum">
              <a:rPr lang="ru-RU"/>
              <a:pPr>
                <a:defRPr/>
              </a:pPr>
              <a:t>‹#›</a:t>
            </a:fld>
            <a:endParaRPr lang="ru-RU"/>
          </a:p>
        </p:txBody>
      </p:sp>
    </p:spTree>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037FF908-CD46-4486-B04C-01A9B181F2F7}"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9BD681E1-3F53-4A86-9502-7F3D787C0ED8}" type="slidenum">
              <a:rPr lang="ru-RU"/>
              <a:pPr>
                <a:defRPr/>
              </a:pPr>
              <a:t>‹#›</a:t>
            </a:fld>
            <a:endParaRPr lang="ru-RU"/>
          </a:p>
        </p:txBody>
      </p:sp>
    </p:spTree>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7C59E85-674F-49AF-9F04-A3906B11B7B3}" type="datetimeFigureOut">
              <a:rPr lang="ru-RU"/>
              <a:pPr>
                <a:defRPr/>
              </a:pPr>
              <a:t>12.03.2025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8E5973-1DEE-4742-A512-73432D2E8834}" type="slidenum">
              <a:rPr lang="ru-RU"/>
              <a:pPr>
                <a:defRPr/>
              </a:pPr>
              <a:t>‹#›</a:t>
            </a:fld>
            <a:endParaRPr lang="ru-RU"/>
          </a:p>
        </p:txBody>
      </p:sp>
    </p:spTree>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0724340-89C3-419E-A43F-C5D36FB32336}" type="datetimeFigureOut">
              <a:rPr lang="ru-RU"/>
              <a:pPr>
                <a:defRPr/>
              </a:pPr>
              <a:t>12.03.2025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EBF5189-5463-4E6F-842E-B9FF2E0E67B8}" type="slidenum">
              <a:rPr lang="ru-RU"/>
              <a:pPr>
                <a:defRPr/>
              </a:pPr>
              <a:t>‹#›</a:t>
            </a:fld>
            <a:endParaRPr lang="ru-RU"/>
          </a:p>
        </p:txBody>
      </p:sp>
    </p:spTree>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F2DBAB6-6A5D-4960-896C-70F9E3CE2FF8}" type="datetimeFigureOut">
              <a:rPr lang="ru-RU"/>
              <a:pPr>
                <a:defRPr/>
              </a:pPr>
              <a:t>12.03.2025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88B11DE-F5AB-4945-B873-25653685ED2F}" type="slidenum">
              <a:rPr lang="ru-RU"/>
              <a:pPr>
                <a:defRPr/>
              </a:pPr>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23763" y="200377"/>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BA6E3B5A-B217-4636-A121-26BDABE44DA6}" type="datetimeFigureOut">
              <a:rPr lang="ru-RU"/>
              <a:pPr>
                <a:defRPr/>
              </a:pPr>
              <a:t>12.03.2025</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E8420A29-B3D6-4B9B-BABA-2F436D2B46BE}" type="slidenum">
              <a:rPr lang="ru-RU"/>
              <a:pPr>
                <a:defRPr/>
              </a:pPr>
              <a:t>‹#›</a:t>
            </a:fld>
            <a:endParaRPr lang="ru-RU"/>
          </a:p>
        </p:txBody>
      </p:sp>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28784FB-9CFF-41A3-AF3B-2898749A4B87}" type="datetimeFigureOut">
              <a:rPr lang="ru-RU"/>
              <a:pPr>
                <a:defRPr/>
              </a:pPr>
              <a:t>12.03.2025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4214D18-D3ED-4319-9946-60E6DFC79BDF}" type="slidenum">
              <a:rPr lang="ru-RU"/>
              <a:pPr>
                <a:defRPr/>
              </a:pPr>
              <a:t>‹#›</a:t>
            </a:fld>
            <a:endParaRPr lang="ru-RU"/>
          </a:p>
        </p:txBody>
      </p:sp>
    </p:spTree>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D07E961-6E03-4F72-82C5-6816B15B8308}" type="datetimeFigureOut">
              <a:rPr lang="ru-RU"/>
              <a:pPr>
                <a:defRPr/>
              </a:pPr>
              <a:t>12.03.2025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58B70CD-7DAC-48C6-9E7C-AB2FBA62C35F}" type="slidenum">
              <a:rPr lang="ru-RU"/>
              <a:pPr>
                <a:defRPr/>
              </a:pPr>
              <a:t>‹#›</a:t>
            </a:fld>
            <a:endParaRPr lang="ru-RU"/>
          </a:p>
        </p:txBody>
      </p:sp>
    </p:spTree>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BF61BDF8-259D-4230-B6EE-61E70D75402E}" type="datetimeFigureOut">
              <a:rPr lang="ru-RU"/>
              <a:pPr>
                <a:defRPr/>
              </a:pPr>
              <a:t>12.03.2025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A526B36-C430-4E1F-A4F0-C040FBE466BB}" type="slidenum">
              <a:rPr lang="ru-RU"/>
              <a:pPr>
                <a:defRPr/>
              </a:pPr>
              <a:t>‹#›</a:t>
            </a:fld>
            <a:endParaRPr lang="ru-RU"/>
          </a:p>
        </p:txBody>
      </p:sp>
    </p:spTree>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88B6475-950C-4661-B520-112F542189A4}" type="datetimeFigureOut">
              <a:rPr lang="ru-RU"/>
              <a:pPr>
                <a:defRPr/>
              </a:pPr>
              <a:t>12.03.2025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2D27048-61B7-4A45-AA19-275EABB17A69}" type="slidenum">
              <a:rPr lang="ru-RU"/>
              <a:pPr>
                <a:defRPr/>
              </a:pPr>
              <a:t>‹#›</a:t>
            </a:fld>
            <a:endParaRPr lang="ru-RU"/>
          </a:p>
        </p:txBody>
      </p:sp>
    </p:spTree>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FBA88A-D5E2-44A3-9534-BD59AA350D9F}" type="datetimeFigureOut">
              <a:rPr lang="ru-RU"/>
              <a:pPr>
                <a:defRPr/>
              </a:pPr>
              <a:t>12.03.2025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B92BCB6-9DF1-4EF2-A9D5-7994D4AC197E}" type="slidenum">
              <a:rPr lang="ru-RU"/>
              <a:pPr>
                <a:defRPr/>
              </a:pPr>
              <a:t>‹#›</a:t>
            </a:fld>
            <a:endParaRPr lang="ru-RU"/>
          </a:p>
        </p:txBody>
      </p:sp>
    </p:spTree>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7FF6992-EA70-421F-A806-566B5887DCBE}" type="datetimeFigureOut">
              <a:rPr lang="ru-RU"/>
              <a:pPr>
                <a:defRPr/>
              </a:pPr>
              <a:t>12.03.2025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06697C4-9625-4473-8137-4FCFFF55580E}" type="slidenum">
              <a:rPr lang="ru-RU"/>
              <a:pPr>
                <a:defRPr/>
              </a:pPr>
              <a:t>‹#›</a:t>
            </a:fld>
            <a:endParaRPr lang="ru-RU"/>
          </a:p>
        </p:txBody>
      </p:sp>
    </p:spTree>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240F68C-08D8-48D2-858D-E0F7CC09A231}" type="datetimeFigureOut">
              <a:rPr lang="ru-RU"/>
              <a:pPr>
                <a:defRPr/>
              </a:pPr>
              <a:t>12.03.2025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0C5499-F0CF-4291-A74F-F05E01CCE808}" type="slidenum">
              <a:rPr lang="ru-RU"/>
              <a:pPr>
                <a:defRPr/>
              </a:pPr>
              <a:t>‹#›</a:t>
            </a:fld>
            <a:endParaRPr lang="ru-RU"/>
          </a:p>
        </p:txBody>
      </p:sp>
    </p:spTree>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AA7F12D-460B-4604-9401-934846387690}" type="datetimeFigureOut">
              <a:rPr lang="ru-RU"/>
              <a:pPr>
                <a:defRPr/>
              </a:pPr>
              <a:t>12.03.2025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F8BADB-2B4B-4AD6-9EAC-F9916436098B}" type="slidenum">
              <a:rPr lang="ru-RU"/>
              <a:pPr>
                <a:defRPr/>
              </a:pPr>
              <a:t>‹#›</a:t>
            </a:fld>
            <a:endParaRPr lang="ru-RU"/>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B3DA7019-6DDB-4D8D-AC4A-6CD876EC01A7}" type="datetimeFigureOut">
              <a:rPr lang="ru-RU"/>
              <a:pPr>
                <a:defRPr/>
              </a:pPr>
              <a:t>12.03.2025</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9CE188FA-CD67-4E5A-81BE-ED9CFB87021E}" type="slidenum">
              <a:rPr lang="ru-RU"/>
              <a:pPr>
                <a:defRPr/>
              </a:pPr>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Дата 6"/>
          <p:cNvSpPr>
            <a:spLocks noGrp="1"/>
          </p:cNvSpPr>
          <p:nvPr>
            <p:ph type="dt" sz="half" idx="10"/>
          </p:nvPr>
        </p:nvSpPr>
        <p:spPr/>
        <p:txBody>
          <a:bodyPr/>
          <a:lstStyle>
            <a:lvl1pPr>
              <a:defRPr/>
            </a:lvl1pPr>
          </a:lstStyle>
          <a:p>
            <a:pPr>
              <a:defRPr/>
            </a:pPr>
            <a:fld id="{45165F31-323E-4FEC-AABB-002854E17A3C}" type="datetimeFigureOut">
              <a:rPr lang="ru-RU"/>
              <a:pPr>
                <a:defRPr/>
              </a:pPr>
              <a:t>12.03.2025</a:t>
            </a:fld>
            <a:endParaRPr lang="ru-RU"/>
          </a:p>
        </p:txBody>
      </p:sp>
      <p:sp>
        <p:nvSpPr>
          <p:cNvPr id="9" name="Нижний колонтитул 7"/>
          <p:cNvSpPr>
            <a:spLocks noGrp="1"/>
          </p:cNvSpPr>
          <p:nvPr>
            <p:ph type="ftr" sz="quarter" idx="11"/>
          </p:nvPr>
        </p:nvSpPr>
        <p:spPr/>
        <p:txBody>
          <a:bodyPr/>
          <a:lstStyle>
            <a:lvl1pPr>
              <a:defRPr/>
            </a:lvl1pPr>
          </a:lstStyle>
          <a:p>
            <a:pPr>
              <a:defRPr/>
            </a:pPr>
            <a:endParaRPr lang="ru-RU"/>
          </a:p>
        </p:txBody>
      </p:sp>
      <p:sp>
        <p:nvSpPr>
          <p:cNvPr id="10" name="Номер слайда 8"/>
          <p:cNvSpPr>
            <a:spLocks noGrp="1"/>
          </p:cNvSpPr>
          <p:nvPr>
            <p:ph type="sldNum" sz="quarter" idx="12"/>
          </p:nvPr>
        </p:nvSpPr>
        <p:spPr/>
        <p:txBody>
          <a:bodyPr/>
          <a:lstStyle>
            <a:lvl1pPr>
              <a:defRPr/>
            </a:lvl1pPr>
          </a:lstStyle>
          <a:p>
            <a:pPr>
              <a:defRPr/>
            </a:pPr>
            <a:fld id="{DF146FE7-D568-4FC4-AAAC-E506F7BC11C9}" type="slidenum">
              <a:rPr lang="ru-RU"/>
              <a:pPr>
                <a:defRPr/>
              </a:pPr>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4" name="Дата 2"/>
          <p:cNvSpPr>
            <a:spLocks noGrp="1"/>
          </p:cNvSpPr>
          <p:nvPr>
            <p:ph type="dt" sz="half" idx="10"/>
          </p:nvPr>
        </p:nvSpPr>
        <p:spPr/>
        <p:txBody>
          <a:bodyPr/>
          <a:lstStyle>
            <a:lvl1pPr>
              <a:defRPr/>
            </a:lvl1pPr>
          </a:lstStyle>
          <a:p>
            <a:pPr>
              <a:defRPr/>
            </a:pPr>
            <a:fld id="{866128C7-8385-4A22-A7BF-A9EE8513A1EE}" type="datetimeFigureOut">
              <a:rPr lang="ru-RU"/>
              <a:pPr>
                <a:defRPr/>
              </a:pPr>
              <a:t>12.03.2025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96C3749D-B985-454A-8F4C-65BD9EC367BB}" type="slidenum">
              <a:rPr lang="ru-RU"/>
              <a:pPr>
                <a:defRPr/>
              </a:pPr>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3" name="Дата 1"/>
          <p:cNvSpPr>
            <a:spLocks noGrp="1"/>
          </p:cNvSpPr>
          <p:nvPr>
            <p:ph type="dt" sz="half" idx="10"/>
          </p:nvPr>
        </p:nvSpPr>
        <p:spPr/>
        <p:txBody>
          <a:bodyPr/>
          <a:lstStyle>
            <a:lvl1pPr>
              <a:defRPr/>
            </a:lvl1pPr>
          </a:lstStyle>
          <a:p>
            <a:pPr>
              <a:defRPr/>
            </a:pPr>
            <a:fld id="{928D439D-50FC-4124-A9B9-E4A602607501}" type="datetimeFigureOut">
              <a:rPr lang="ru-RU"/>
              <a:pPr>
                <a:defRPr/>
              </a:pPr>
              <a:t>12.03.2025</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3"/>
          <p:cNvSpPr>
            <a:spLocks noGrp="1"/>
          </p:cNvSpPr>
          <p:nvPr>
            <p:ph type="sldNum" sz="quarter" idx="12"/>
          </p:nvPr>
        </p:nvSpPr>
        <p:spPr/>
        <p:txBody>
          <a:bodyPr/>
          <a:lstStyle>
            <a:lvl1pPr>
              <a:defRPr/>
            </a:lvl1pPr>
          </a:lstStyle>
          <a:p>
            <a:pPr>
              <a:defRPr/>
            </a:pPr>
            <a:fld id="{3FF57478-6EB4-4E8E-A8FB-E42A962DFF72}" type="slidenum">
              <a:rPr lang="ru-RU"/>
              <a:pPr>
                <a:defRPr/>
              </a:pPr>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95567"/>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6E09FD6D-5C8C-4DAB-9D13-AA81D7999684}" type="datetimeFigureOut">
              <a:rPr lang="ru-RU"/>
              <a:pPr>
                <a:defRPr/>
              </a:pPr>
              <a:t>12.03.2025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88A2DEB-7B41-4F90-B849-7A40B4AEE593}" type="slidenum">
              <a:rPr lang="ru-RU"/>
              <a:pPr>
                <a:defRPr/>
              </a:pPr>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FB2FC0B6-6AAD-4B82-B4D6-CC8540AA9B6C}" type="datetimeFigureOut">
              <a:rPr lang="ru-RU"/>
              <a:pPr>
                <a:defRPr/>
              </a:pPr>
              <a:t>12.03.2025</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8F28E667-25BC-4D65-8473-EE169470DBBF}" type="slidenum">
              <a:rPr lang="ru-RU"/>
              <a:pPr>
                <a:defRPr/>
              </a:pPr>
              <a:t>‹#›</a:t>
            </a:fld>
            <a:endParaRPr lang="ru-RU"/>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5.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913A42E-9FF0-4E72-B168-602015585071}" type="datetimeFigureOut">
              <a:rPr lang="ru-RU"/>
              <a:pPr>
                <a:defRPr/>
              </a:pPr>
              <a:t>12.03.2025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1C20879-80AC-40C7-B54C-AE8E72216D4A}"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031"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Lst>
  <p:transition spd="slow">
    <p:wip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64AFAD6-45D4-4F00-A9AA-FB62AA63F8AC}" type="datetimeFigureOut">
              <a:rPr lang="ru-RU"/>
              <a:pPr>
                <a:defRPr/>
              </a:pPr>
              <a:t>12.03.2025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FABBA37-68DC-48E4-B626-56550C814287}"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5367"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969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969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7F5D98D-5823-4FAC-BE6A-26E6DBA2230A}" type="datetimeFigureOut">
              <a:rPr lang="ru-RU"/>
              <a:pPr>
                <a:defRPr/>
              </a:pPr>
              <a:t>12.03.2025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A2FF98-91E2-403F-B5D6-7C3AB943A76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88" r:id="rId2"/>
    <p:sldLayoutId id="2147483887" r:id="rId3"/>
    <p:sldLayoutId id="2147483886" r:id="rId4"/>
    <p:sldLayoutId id="2147483885" r:id="rId5"/>
    <p:sldLayoutId id="2147483884" r:id="rId6"/>
    <p:sldLayoutId id="2147483883" r:id="rId7"/>
    <p:sldLayoutId id="2147483882" r:id="rId8"/>
    <p:sldLayoutId id="2147483881" r:id="rId9"/>
    <p:sldLayoutId id="2147483880" r:id="rId10"/>
    <p:sldLayoutId id="2147483879" r:id="rId11"/>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1241" y="1628800"/>
            <a:ext cx="6984776" cy="34778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Отчет об исполнении бюджета городского поселения Излучинск </a:t>
            </a:r>
            <a:endParaRPr lang="en-US"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a:p>
            <a:pPr algn="ctr" fontAlgn="auto">
              <a:spcBef>
                <a:spcPts val="0"/>
              </a:spcBef>
              <a:spcAft>
                <a:spcPts val="0"/>
              </a:spcAft>
              <a:defRPr/>
            </a:pP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за</a:t>
            </a:r>
            <a:r>
              <a:rPr lang="en-US"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 </a:t>
            </a: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2024 год</a:t>
            </a:r>
          </a:p>
          <a:p>
            <a:pPr algn="ctr" fontAlgn="auto">
              <a:spcBef>
                <a:spcPts val="0"/>
              </a:spcBef>
              <a:spcAft>
                <a:spcPts val="0"/>
              </a:spcAft>
              <a:defRPr/>
            </a:pPr>
            <a:endPar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806896"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на благоустройство городского поселения Излучинск </a:t>
            </a:r>
            <a:r>
              <a:rPr lang="ru-RU" dirty="0" smtClean="0">
                <a:solidFill>
                  <a:srgbClr val="9933FF"/>
                </a:solidFill>
                <a:latin typeface="Times New Roman" panose="02020603050405020304" pitchFamily="18" charset="0"/>
                <a:ea typeface="+mn-ea"/>
                <a:cs typeface="+mn-cs"/>
              </a:rPr>
              <a:t>за 2024 год</a:t>
            </a:r>
            <a:endParaRPr lang="ru-RU" dirty="0">
              <a:solidFill>
                <a:srgbClr val="9933FF"/>
              </a:solidFill>
              <a:latin typeface="Times New Roman" panose="02020603050405020304" pitchFamily="18" charset="0"/>
              <a:ea typeface="+mn-ea"/>
              <a:cs typeface="+mn-cs"/>
            </a:endParaRPr>
          </a:p>
        </p:txBody>
      </p:sp>
      <p:sp>
        <p:nvSpPr>
          <p:cNvPr id="3" name="Стрелка вправо 2"/>
          <p:cNvSpPr/>
          <p:nvPr/>
        </p:nvSpPr>
        <p:spPr>
          <a:xfrm>
            <a:off x="647564" y="1636115"/>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105 285,5</a:t>
            </a:r>
            <a:endParaRPr lang="ru-RU" b="1" dirty="0">
              <a:solidFill>
                <a:schemeClr val="tx1"/>
              </a:solidFill>
            </a:endParaRPr>
          </a:p>
        </p:txBody>
      </p:sp>
      <p:sp>
        <p:nvSpPr>
          <p:cNvPr id="11" name="Стрелка вправо 10"/>
          <p:cNvSpPr/>
          <p:nvPr/>
        </p:nvSpPr>
        <p:spPr>
          <a:xfrm flipH="1">
            <a:off x="4675976" y="1636115"/>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92 372,3</a:t>
            </a:r>
            <a:endParaRPr lang="ru-RU" b="1" dirty="0">
              <a:solidFill>
                <a:schemeClr val="tx1"/>
              </a:solidFill>
            </a:endParaRPr>
          </a:p>
        </p:txBody>
      </p:sp>
      <p:sp>
        <p:nvSpPr>
          <p:cNvPr id="14" name="Овал 13"/>
          <p:cNvSpPr/>
          <p:nvPr/>
        </p:nvSpPr>
        <p:spPr>
          <a:xfrm>
            <a:off x="1475656" y="112367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17" name="Овал 16"/>
          <p:cNvSpPr/>
          <p:nvPr/>
        </p:nvSpPr>
        <p:spPr>
          <a:xfrm>
            <a:off x="5652120" y="108203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10" name="Прямоугольник с двумя скругленными противолежащими углами 9"/>
          <p:cNvSpPr/>
          <p:nvPr/>
        </p:nvSpPr>
        <p:spPr>
          <a:xfrm>
            <a:off x="431170" y="2522290"/>
            <a:ext cx="8332314" cy="641541"/>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Содержание </a:t>
            </a:r>
            <a:r>
              <a:rPr lang="ru-RU" sz="1100" dirty="0"/>
              <a:t>сетей уличного освещения с. Большетархово </a:t>
            </a:r>
            <a:r>
              <a:rPr lang="ru-RU" sz="1100" dirty="0" smtClean="0"/>
              <a:t>–  </a:t>
            </a:r>
            <a:r>
              <a:rPr lang="ru-RU" sz="1100" dirty="0"/>
              <a:t>74 светильника,  в пгт. Излучинск –  1090 светильников; техническое обслуживание и текущий ремонт электрических сетей и электрооборудования уличного освещения с. Большетархово, д. Соснина, </a:t>
            </a:r>
            <a:r>
              <a:rPr lang="ru-RU" sz="1100" dirty="0" smtClean="0"/>
              <a:t>            д</a:t>
            </a:r>
            <a:r>
              <a:rPr lang="ru-RU" sz="1100" dirty="0"/>
              <a:t>. Пасол; ремонт сетей уличного освещения по ул. Пионерная – 900 м.</a:t>
            </a:r>
          </a:p>
          <a:p>
            <a:pPr algn="just" fontAlgn="b">
              <a:spcBef>
                <a:spcPts val="0"/>
              </a:spcBef>
              <a:spcAft>
                <a:spcPts val="0"/>
              </a:spcAft>
              <a:defRPr/>
            </a:pPr>
            <a:endParaRPr lang="ru-RU" sz="1100" b="1" dirty="0">
              <a:solidFill>
                <a:schemeClr val="bg1"/>
              </a:solidFill>
            </a:endParaRPr>
          </a:p>
        </p:txBody>
      </p:sp>
      <p:sp>
        <p:nvSpPr>
          <p:cNvPr id="13" name="Прямоугольник с двумя скругленными противолежащими углами 12"/>
          <p:cNvSpPr/>
          <p:nvPr/>
        </p:nvSpPr>
        <p:spPr>
          <a:xfrm>
            <a:off x="433237" y="2204378"/>
            <a:ext cx="8338811" cy="288032"/>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b">
              <a:spcBef>
                <a:spcPts val="0"/>
              </a:spcBef>
              <a:spcAft>
                <a:spcPts val="0"/>
              </a:spcAft>
              <a:defRPr/>
            </a:pPr>
            <a:r>
              <a:rPr lang="ru-RU" sz="1100" dirty="0" smtClean="0"/>
              <a:t>Содержание </a:t>
            </a:r>
            <a:r>
              <a:rPr lang="ru-RU" sz="1100" dirty="0"/>
              <a:t>внутриквартальных дорог и территорий – 76540,00 м². </a:t>
            </a:r>
            <a:endParaRPr lang="ru-RU" sz="1100" b="1" dirty="0">
              <a:solidFill>
                <a:schemeClr val="bg1"/>
              </a:solidFill>
            </a:endParaRPr>
          </a:p>
        </p:txBody>
      </p:sp>
      <p:sp>
        <p:nvSpPr>
          <p:cNvPr id="16" name="Прямоугольник с двумя скругленными противолежащими углами 15"/>
          <p:cNvSpPr/>
          <p:nvPr/>
        </p:nvSpPr>
        <p:spPr>
          <a:xfrm>
            <a:off x="431170" y="389096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Демонтаж детских площадок, ликвидация несанкционированных свалок</a:t>
            </a:r>
            <a:endParaRPr lang="ru-RU" sz="1100" b="1" dirty="0">
              <a:solidFill>
                <a:schemeClr val="bg1"/>
              </a:solidFill>
            </a:endParaRPr>
          </a:p>
        </p:txBody>
      </p:sp>
      <p:sp>
        <p:nvSpPr>
          <p:cNvPr id="19" name="Прямоугольник с двумя скругленными противолежащими углами 18"/>
          <p:cNvSpPr/>
          <p:nvPr/>
        </p:nvSpPr>
        <p:spPr>
          <a:xfrm>
            <a:off x="431170" y="3196165"/>
            <a:ext cx="8332314" cy="256349"/>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Отлов </a:t>
            </a:r>
            <a:r>
              <a:rPr lang="ru-RU" sz="1100" dirty="0"/>
              <a:t>безнадзорных животных – </a:t>
            </a:r>
            <a:r>
              <a:rPr lang="ru-RU" sz="1100" dirty="0" smtClean="0"/>
              <a:t>181 гол.</a:t>
            </a:r>
            <a:endParaRPr lang="ru-RU" sz="1100" dirty="0"/>
          </a:p>
          <a:p>
            <a:pPr algn="ctr" fontAlgn="b">
              <a:spcBef>
                <a:spcPts val="0"/>
              </a:spcBef>
              <a:spcAft>
                <a:spcPts val="0"/>
              </a:spcAft>
              <a:defRPr/>
            </a:pPr>
            <a:endParaRPr lang="ru-RU" sz="1100" b="1" dirty="0">
              <a:solidFill>
                <a:schemeClr val="bg1"/>
              </a:solidFill>
            </a:endParaRPr>
          </a:p>
        </p:txBody>
      </p:sp>
      <p:sp>
        <p:nvSpPr>
          <p:cNvPr id="21" name="Прямоугольник с двумя скругленными противолежащими углами 20"/>
          <p:cNvSpPr/>
          <p:nvPr/>
        </p:nvSpPr>
        <p:spPr>
          <a:xfrm>
            <a:off x="431170" y="4299682"/>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Содержание детских и игровых площадок – 32 шт.</a:t>
            </a:r>
          </a:p>
        </p:txBody>
      </p:sp>
      <p:sp>
        <p:nvSpPr>
          <p:cNvPr id="22" name="Прямоугольник с двумя скругленными противолежащими углами 21"/>
          <p:cNvSpPr/>
          <p:nvPr/>
        </p:nvSpPr>
        <p:spPr>
          <a:xfrm>
            <a:off x="443831" y="5078196"/>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работ по озеленению территории </a:t>
            </a:r>
            <a:r>
              <a:rPr lang="ru-RU" sz="1100" dirty="0" err="1" smtClean="0"/>
              <a:t>пгт</a:t>
            </a:r>
            <a:r>
              <a:rPr lang="ru-RU" sz="1100" dirty="0" smtClean="0"/>
              <a:t>. </a:t>
            </a:r>
            <a:r>
              <a:rPr lang="ru-RU" sz="1100" dirty="0" err="1" smtClean="0"/>
              <a:t>Излучинск</a:t>
            </a:r>
            <a:endParaRPr lang="ru-RU" sz="1100" dirty="0"/>
          </a:p>
        </p:txBody>
      </p:sp>
      <p:sp>
        <p:nvSpPr>
          <p:cNvPr id="18" name="Прямоугольник с двумя скругленными противолежащими углами 17"/>
          <p:cNvSpPr/>
          <p:nvPr/>
        </p:nvSpPr>
        <p:spPr>
          <a:xfrm>
            <a:off x="431170" y="548691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тротуаров в районе жилых домов по ул. Школьная, д. 2, пер. Строителей д. 1 в </a:t>
            </a:r>
            <a:r>
              <a:rPr lang="ru-RU" sz="1100" dirty="0" err="1"/>
              <a:t>пгт</a:t>
            </a:r>
            <a:r>
              <a:rPr lang="ru-RU" sz="1100" dirty="0"/>
              <a:t>. </a:t>
            </a:r>
            <a:r>
              <a:rPr lang="ru-RU" sz="1100" dirty="0" err="1"/>
              <a:t>Излучинск</a:t>
            </a:r>
            <a:endParaRPr lang="ru-RU" sz="1100" dirty="0"/>
          </a:p>
        </p:txBody>
      </p:sp>
      <p:sp>
        <p:nvSpPr>
          <p:cNvPr id="20" name="Прямоугольник с двумя скругленными противолежащими углами 19"/>
          <p:cNvSpPr/>
          <p:nvPr/>
        </p:nvSpPr>
        <p:spPr>
          <a:xfrm>
            <a:off x="439734" y="3513360"/>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проезда по ул. </a:t>
            </a:r>
            <a:r>
              <a:rPr lang="ru-RU" sz="1100" dirty="0" smtClean="0"/>
              <a:t>Прохладной </a:t>
            </a:r>
            <a:r>
              <a:rPr lang="ru-RU" sz="1100" dirty="0"/>
              <a:t>в районе ИЖС в </a:t>
            </a:r>
            <a:r>
              <a:rPr lang="ru-RU" sz="1100" dirty="0" err="1"/>
              <a:t>пгт</a:t>
            </a:r>
            <a:r>
              <a:rPr lang="ru-RU" sz="1100" dirty="0"/>
              <a:t>. </a:t>
            </a:r>
            <a:r>
              <a:rPr lang="ru-RU" sz="1100" dirty="0" err="1"/>
              <a:t>Излучинск</a:t>
            </a:r>
            <a:endParaRPr lang="ru-RU" sz="1100" b="1" dirty="0">
              <a:solidFill>
                <a:schemeClr val="bg1"/>
              </a:solidFill>
            </a:endParaRPr>
          </a:p>
        </p:txBody>
      </p:sp>
      <p:sp>
        <p:nvSpPr>
          <p:cNvPr id="23" name="Прямоугольник с двумя скругленными противолежащими углами 22"/>
          <p:cNvSpPr/>
          <p:nvPr/>
        </p:nvSpPr>
        <p:spPr>
          <a:xfrm>
            <a:off x="431170" y="4688513"/>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Поставка остановочного </a:t>
            </a:r>
            <a:r>
              <a:rPr lang="ru-RU" sz="1100" dirty="0" smtClean="0"/>
              <a:t>павильона, уличных урн, дог-боксов</a:t>
            </a:r>
            <a:endParaRPr lang="ru-RU" sz="1100" dirty="0"/>
          </a:p>
        </p:txBody>
      </p:sp>
      <p:sp>
        <p:nvSpPr>
          <p:cNvPr id="24" name="Прямоугольник с двумя скругленными противолежащими углами 23"/>
          <p:cNvSpPr/>
          <p:nvPr/>
        </p:nvSpPr>
        <p:spPr>
          <a:xfrm>
            <a:off x="439734" y="5875745"/>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a:t>
            </a:r>
            <a:r>
              <a:rPr lang="ru-RU" sz="1100" dirty="0"/>
              <a:t>работ по благоустройству набережной </a:t>
            </a:r>
            <a:r>
              <a:rPr lang="ru-RU" sz="1100" dirty="0" smtClean="0"/>
              <a:t> </a:t>
            </a:r>
            <a:r>
              <a:rPr lang="ru-RU" sz="1100" dirty="0"/>
              <a:t>в </a:t>
            </a:r>
            <a:r>
              <a:rPr lang="ru-RU" sz="1100" dirty="0" err="1"/>
              <a:t>пгт</a:t>
            </a:r>
            <a:r>
              <a:rPr lang="ru-RU" sz="1100" dirty="0"/>
              <a:t>. </a:t>
            </a:r>
            <a:r>
              <a:rPr lang="ru-RU" sz="1100" dirty="0" err="1"/>
              <a:t>Излучинск</a:t>
            </a:r>
            <a:endParaRPr lang="ru-RU" sz="1100" dirty="0"/>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50912" y="125760"/>
            <a:ext cx="7797552" cy="114300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cs typeface="Times New Roman" panose="02020603050405020304" pitchFamily="18" charset="0"/>
              </a:rPr>
              <a:t>Расходы на культуру, кинематографию </a:t>
            </a:r>
            <a:r>
              <a:rPr lang="ru-RU" sz="2400" dirty="0" smtClean="0">
                <a:solidFill>
                  <a:srgbClr val="9933FF"/>
                </a:solidFill>
                <a:latin typeface="Times New Roman" panose="02020603050405020304" pitchFamily="18" charset="0"/>
                <a:cs typeface="Times New Roman" panose="02020603050405020304" pitchFamily="18" charset="0"/>
              </a:rPr>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городского </a:t>
            </a:r>
            <a:r>
              <a:rPr lang="ru-RU" sz="2400" dirty="0">
                <a:solidFill>
                  <a:srgbClr val="9933FF"/>
                </a:solidFill>
                <a:latin typeface="Times New Roman" panose="02020603050405020304" pitchFamily="18" charset="0"/>
                <a:cs typeface="Times New Roman" panose="02020603050405020304" pitchFamily="18" charset="0"/>
              </a:rPr>
              <a:t>поселения Излучинск </a:t>
            </a:r>
            <a:r>
              <a:rPr lang="ru-RU" sz="2400" dirty="0" smtClean="0">
                <a:solidFill>
                  <a:srgbClr val="9933FF"/>
                </a:solidFill>
                <a:latin typeface="Times New Roman" panose="02020603050405020304" pitchFamily="18" charset="0"/>
                <a:cs typeface="Times New Roman" panose="02020603050405020304" pitchFamily="18" charset="0"/>
              </a:rPr>
              <a:t>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за 20</a:t>
            </a:r>
            <a:r>
              <a:rPr lang="en-US" sz="2400" dirty="0" smtClean="0">
                <a:solidFill>
                  <a:srgbClr val="9933FF"/>
                </a:solidFill>
                <a:latin typeface="Times New Roman" panose="02020603050405020304" pitchFamily="18" charset="0"/>
                <a:cs typeface="Times New Roman" panose="02020603050405020304" pitchFamily="18" charset="0"/>
              </a:rPr>
              <a:t>2</a:t>
            </a:r>
            <a:r>
              <a:rPr lang="ru-RU" sz="2400" dirty="0" smtClean="0">
                <a:solidFill>
                  <a:srgbClr val="9933FF"/>
                </a:solidFill>
                <a:latin typeface="Times New Roman" panose="02020603050405020304" pitchFamily="18" charset="0"/>
                <a:cs typeface="Times New Roman" panose="02020603050405020304" pitchFamily="18" charset="0"/>
              </a:rPr>
              <a:t>4 год</a:t>
            </a:r>
            <a:br>
              <a:rPr lang="ru-RU" sz="2400" dirty="0" smtClean="0">
                <a:solidFill>
                  <a:srgbClr val="9933FF"/>
                </a:solidFill>
                <a:latin typeface="Times New Roman" panose="02020603050405020304" pitchFamily="18" charset="0"/>
                <a:cs typeface="Times New Roman" panose="02020603050405020304" pitchFamily="18" charset="0"/>
              </a:rPr>
            </a:b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5" name="Стрелка вправо 4"/>
          <p:cNvSpPr/>
          <p:nvPr/>
        </p:nvSpPr>
        <p:spPr>
          <a:xfrm>
            <a:off x="647564" y="1864654"/>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12 929,9</a:t>
            </a:r>
            <a:endParaRPr lang="ru-RU" b="1" dirty="0">
              <a:solidFill>
                <a:schemeClr val="tx1"/>
              </a:solidFill>
            </a:endParaRPr>
          </a:p>
        </p:txBody>
      </p:sp>
      <p:sp>
        <p:nvSpPr>
          <p:cNvPr id="7" name="Стрелка вправо 6"/>
          <p:cNvSpPr/>
          <p:nvPr/>
        </p:nvSpPr>
        <p:spPr>
          <a:xfrm flipH="1">
            <a:off x="4675976" y="1864654"/>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13 519,4</a:t>
            </a:r>
            <a:endParaRPr lang="ru-RU" b="1" dirty="0">
              <a:solidFill>
                <a:schemeClr val="tx1"/>
              </a:solidFill>
            </a:endParaRPr>
          </a:p>
        </p:txBody>
      </p:sp>
      <p:sp>
        <p:nvSpPr>
          <p:cNvPr id="8" name="Овал 7"/>
          <p:cNvSpPr/>
          <p:nvPr/>
        </p:nvSpPr>
        <p:spPr>
          <a:xfrm>
            <a:off x="1259632" y="1375972"/>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9" name="Овал 8"/>
          <p:cNvSpPr/>
          <p:nvPr/>
        </p:nvSpPr>
        <p:spPr>
          <a:xfrm>
            <a:off x="5724128" y="126876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2" name="Скругленный прямоугольник 1"/>
          <p:cNvSpPr/>
          <p:nvPr/>
        </p:nvSpPr>
        <p:spPr>
          <a:xfrm>
            <a:off x="251520" y="2442788"/>
            <a:ext cx="8712968" cy="3650508"/>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smtClean="0">
                <a:solidFill>
                  <a:schemeClr val="tx1"/>
                </a:solidFill>
                <a:latin typeface="Times New Roman" panose="02020603050405020304" pitchFamily="18" charset="0"/>
                <a:cs typeface="Times New Roman" panose="02020603050405020304" pitchFamily="18" charset="0"/>
              </a:rPr>
              <a:t>Проведение </a:t>
            </a:r>
            <a:r>
              <a:rPr lang="ru-RU" sz="900" b="1" dirty="0">
                <a:solidFill>
                  <a:schemeClr val="tx1"/>
                </a:solidFill>
                <a:latin typeface="Times New Roman" panose="02020603050405020304" pitchFamily="18" charset="0"/>
                <a:cs typeface="Times New Roman" panose="02020603050405020304" pitchFamily="18" charset="0"/>
              </a:rPr>
              <a:t>религиозного обряда «Крещение Господне». </a:t>
            </a:r>
            <a:endParaRPr lang="ru-RU" sz="900" b="1"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Открытие Года семьи в Российской Федерации</a:t>
            </a:r>
            <a:r>
              <a:rPr lang="ru-RU" sz="900" b="1"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Чествование </a:t>
            </a:r>
            <a:r>
              <a:rPr lang="ru-RU" sz="900" dirty="0">
                <a:solidFill>
                  <a:schemeClr val="tx1"/>
                </a:solidFill>
                <a:latin typeface="Times New Roman" panose="02020603050405020304" pitchFamily="18" charset="0"/>
                <a:cs typeface="Times New Roman" panose="02020603050405020304" pitchFamily="18" charset="0"/>
              </a:rPr>
              <a:t>родителей из </a:t>
            </a:r>
            <a:r>
              <a:rPr lang="ru-RU" sz="900" dirty="0" smtClean="0">
                <a:solidFill>
                  <a:schemeClr val="tx1"/>
                </a:solidFill>
                <a:latin typeface="Times New Roman" panose="02020603050405020304" pitchFamily="18" charset="0"/>
                <a:cs typeface="Times New Roman" panose="02020603050405020304" pitchFamily="18" charset="0"/>
              </a:rPr>
              <a:t>числа </a:t>
            </a:r>
            <a:r>
              <a:rPr lang="ru-RU" sz="900" dirty="0">
                <a:solidFill>
                  <a:schemeClr val="tx1"/>
                </a:solidFill>
                <a:latin typeface="Times New Roman" panose="02020603050405020304" pitchFamily="18" charset="0"/>
                <a:cs typeface="Times New Roman" panose="02020603050405020304" pitchFamily="18" charset="0"/>
              </a:rPr>
              <a:t>многодетных семей, членов семей участников СВО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«Моя семья – моё богатство!»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«Семейное </a:t>
            </a:r>
            <a:r>
              <a:rPr lang="ru-RU" sz="900" dirty="0" smtClean="0">
                <a:solidFill>
                  <a:schemeClr val="tx1"/>
                </a:solidFill>
                <a:latin typeface="Times New Roman" panose="02020603050405020304" pitchFamily="18" charset="0"/>
                <a:cs typeface="Times New Roman" panose="02020603050405020304" pitchFamily="18" charset="0"/>
              </a:rPr>
              <a:t> творчество</a:t>
            </a:r>
            <a:r>
              <a:rPr lang="ru-RU" sz="900" dirty="0">
                <a:solidFill>
                  <a:schemeClr val="tx1"/>
                </a:solidFill>
                <a:latin typeface="Times New Roman" panose="02020603050405020304" pitchFamily="18" charset="0"/>
                <a:cs typeface="Times New Roman" panose="02020603050405020304" pitchFamily="18" charset="0"/>
              </a:rPr>
              <a:t>» в семейном клубе «Солнышко»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Зарядка в семейном клубе «Солнышке»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Праздник открытия Года семьи «День всемирных объятий».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«Ленинградская блокада». Фотоконкурс «Семья – душа России!»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Обеспечение комплексной безопасности жителей во время проведения праздничного мероприятия.</a:t>
            </a:r>
          </a:p>
          <a:p>
            <a:pPr algn="just"/>
            <a:r>
              <a:rPr lang="ru-RU" sz="900" b="1" dirty="0">
                <a:solidFill>
                  <a:schemeClr val="tx1"/>
                </a:solidFill>
                <a:latin typeface="Times New Roman" panose="02020603050405020304" pitchFamily="18" charset="0"/>
                <a:cs typeface="Times New Roman" panose="02020603050405020304" pitchFamily="18" charset="0"/>
              </a:rPr>
              <a:t>80-летие полного освобождения Ленинграда от фашистской блокады в годы Великой Отечественной войны:</a:t>
            </a:r>
          </a:p>
          <a:p>
            <a:pPr algn="just"/>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мемориалам и памятникам воинам, погибшим в годы Великой отечественной войны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Участие </a:t>
            </a:r>
            <a:r>
              <a:rPr lang="ru-RU" sz="900" dirty="0">
                <a:solidFill>
                  <a:schemeClr val="tx1"/>
                </a:solidFill>
                <a:latin typeface="Times New Roman" panose="02020603050405020304" pitchFamily="18" charset="0"/>
                <a:cs typeface="Times New Roman" panose="02020603050405020304" pitchFamily="18" charset="0"/>
              </a:rPr>
              <a:t>во всероссийских акциях памяти «Свеча памяти», </a:t>
            </a:r>
            <a:r>
              <a:rPr lang="ru-RU" sz="900" dirty="0" smtClean="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Блокадный хлеб». </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Физкультурное </a:t>
            </a:r>
            <a:r>
              <a:rPr lang="ru-RU" sz="900" b="1" dirty="0">
                <a:solidFill>
                  <a:schemeClr val="tx1"/>
                </a:solidFill>
                <a:latin typeface="Times New Roman" panose="02020603050405020304" pitchFamily="18" charset="0"/>
                <a:cs typeface="Times New Roman" panose="02020603050405020304" pitchFamily="18" charset="0"/>
              </a:rPr>
              <a:t>мероприятие «XLII открытая Всероссийская массовая лыжная гонка «Лыжня России» на территории </a:t>
            </a:r>
            <a:r>
              <a:rPr lang="ru-RU" sz="900" b="1" dirty="0" err="1">
                <a:solidFill>
                  <a:schemeClr val="tx1"/>
                </a:solidFill>
                <a:latin typeface="Times New Roman" panose="02020603050405020304" pitchFamily="18" charset="0"/>
                <a:cs typeface="Times New Roman" panose="02020603050405020304" pitchFamily="18" charset="0"/>
              </a:rPr>
              <a:t>пгт</a:t>
            </a:r>
            <a:r>
              <a:rPr lang="ru-RU" sz="900" b="1" dirty="0">
                <a:solidFill>
                  <a:schemeClr val="tx1"/>
                </a:solidFill>
                <a:latin typeface="Times New Roman" panose="02020603050405020304" pitchFamily="18" charset="0"/>
                <a:cs typeface="Times New Roman" panose="02020603050405020304" pitchFamily="18" charset="0"/>
              </a:rPr>
              <a:t>. </a:t>
            </a:r>
            <a:r>
              <a:rPr lang="ru-RU" sz="900" b="1" dirty="0" err="1" smtClean="0">
                <a:solidFill>
                  <a:schemeClr val="tx1"/>
                </a:solidFill>
                <a:latin typeface="Times New Roman" panose="02020603050405020304" pitchFamily="18" charset="0"/>
                <a:cs typeface="Times New Roman" panose="02020603050405020304" pitchFamily="18" charset="0"/>
              </a:rPr>
              <a:t>Излучинск</a:t>
            </a:r>
            <a:r>
              <a:rPr lang="ru-RU" sz="900" b="1" dirty="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памяти о россиянах, исполнявших служебный долг </a:t>
            </a:r>
            <a:r>
              <a:rPr lang="ru-RU" sz="900" b="1" dirty="0" smtClean="0">
                <a:solidFill>
                  <a:schemeClr val="tx1"/>
                </a:solidFill>
                <a:latin typeface="Times New Roman" panose="02020603050405020304" pitchFamily="18" charset="0"/>
                <a:cs typeface="Times New Roman" panose="02020603050405020304" pitchFamily="18" charset="0"/>
              </a:rPr>
              <a:t>за </a:t>
            </a:r>
            <a:r>
              <a:rPr lang="ru-RU" sz="900" b="1" dirty="0">
                <a:solidFill>
                  <a:schemeClr val="tx1"/>
                </a:solidFill>
                <a:latin typeface="Times New Roman" panose="02020603050405020304" pitchFamily="18" charset="0"/>
                <a:cs typeface="Times New Roman" panose="02020603050405020304" pitchFamily="18" charset="0"/>
              </a:rPr>
              <a:t>пределами Отечества, также к празднованию 35-летия окончания вывода советских войск из Афганистана: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памяти о россиянах, исполнявших служебный долг за пределами Отечества, а также празднованию 35-летия окончания вывода советских войск из Афганистана. Адресное поздравление участников СВО и членов их семей на дому. Чествование участников торжественного мероприятия 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защитника Отечества: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защитника Отечества. Адресное поздравление участников СВО и членов их семей на дому</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Международный женский день:</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концертная программа, посвященная Международному женскому дню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Концертная программа «Музыка весны» Развлекательная программа «Весенние цветы»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Трансляция фильма «Девчата»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Адресное поздравление ветеранов Великой отечественной войны, жен и матерей военных, участвующих в специальной военной операции в рамках Всероссийской акция #</a:t>
            </a:r>
            <a:r>
              <a:rPr lang="ru-RU" sz="900" dirty="0" err="1">
                <a:solidFill>
                  <a:schemeClr val="tx1"/>
                </a:solidFill>
                <a:latin typeface="Times New Roman" panose="02020603050405020304" pitchFamily="18" charset="0"/>
                <a:cs typeface="Times New Roman" panose="02020603050405020304" pitchFamily="18" charset="0"/>
              </a:rPr>
              <a:t>ВамЛюбимые</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Народное гуляние «Масленица»: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программа (песни, конкурсы, викторины, хороводы). Проведение спортивных состязаний. Работа детских игровых площадок.</a:t>
            </a:r>
          </a:p>
          <a:p>
            <a:endParaRPr lang="ru-RU" sz="9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flipV="1">
            <a:off x="950912" y="80041"/>
            <a:ext cx="7797552" cy="45719"/>
          </a:xfrm>
        </p:spPr>
        <p:txBody>
          <a:bodyPr>
            <a:noAutofit/>
          </a:bodyPr>
          <a:lstStyle/>
          <a:p>
            <a:pPr eaLnBrk="1" fontAlgn="auto" hangingPunct="1">
              <a:spcAft>
                <a:spcPts val="0"/>
              </a:spcAft>
              <a:defRPr/>
            </a:pP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2" name="Скругленный прямоугольник 1"/>
          <p:cNvSpPr/>
          <p:nvPr/>
        </p:nvSpPr>
        <p:spPr>
          <a:xfrm>
            <a:off x="179512" y="1268760"/>
            <a:ext cx="8712968" cy="4896544"/>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a:solidFill>
                  <a:schemeClr val="tx1"/>
                </a:solidFill>
                <a:latin typeface="Times New Roman" panose="02020603050405020304" pitchFamily="18" charset="0"/>
                <a:cs typeface="Times New Roman" panose="02020603050405020304" pitchFamily="18" charset="0"/>
              </a:rPr>
              <a:t>День единых действий: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Мероприятия, посвященные Дню единых действий в память о жертвах преступлений против советского народа, совершенных нацистами и их пособниками в годы Великой Отечественной Войны.</a:t>
            </a:r>
          </a:p>
          <a:p>
            <a:pPr algn="just"/>
            <a:r>
              <a:rPr lang="ru-RU" sz="900" b="1" dirty="0" smtClean="0">
                <a:solidFill>
                  <a:schemeClr val="tx1"/>
                </a:solidFill>
                <a:latin typeface="Times New Roman" panose="02020603050405020304" pitchFamily="18" charset="0"/>
                <a:cs typeface="Times New Roman" panose="02020603050405020304" pitchFamily="18" charset="0"/>
              </a:rPr>
              <a:t>Фестиваль трудовых коллективов.</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Весны и Труда:</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Турнир по настольному теннису. Торжественное собрание. Концертная программа «Здравствуй, славный Первомай!». Мастер класс «Весенний букет». Трансляция художественного фильма. Украшения фасадов зданий рамках акции «Окна Победы». Праздничная программа «Мир, Труд, Май» (д. </a:t>
            </a:r>
            <a:r>
              <a:rPr lang="ru-RU" sz="900" dirty="0" err="1" smtClean="0">
                <a:solidFill>
                  <a:schemeClr val="tx1"/>
                </a:solidFill>
                <a:latin typeface="Times New Roman" panose="02020603050405020304" pitchFamily="18" charset="0"/>
                <a:cs typeface="Times New Roman" panose="02020603050405020304" pitchFamily="18" charset="0"/>
              </a:rPr>
              <a:t>Пасол</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Победы:</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к мемориалам памяти. Проведение всероссийских акций («Георгиевская ленточка», «Читаем детям о войне», «Адресные поздравления», «Бессмертный полк онлайн», «Мирные окна», «Свеча Победы!»); районных акций («Памятные мероприятия», «Полевая кухня», «Концертные программы», «Кинопоказы»); поселковых акций (Благодарственный молебен в честь Великой Победы, «Вахта памяти», выставка творческих работ «Победный май», выставочная экспозиция «Памятные даты военной истории России»). Адресные поздравления ветеранов Великой Отечественной войны в формате «Фронтовая бригада». Показ документального фильма «Общая победа» в рамках окружной </a:t>
            </a:r>
            <a:r>
              <a:rPr lang="ru-RU" sz="900" dirty="0" err="1">
                <a:solidFill>
                  <a:schemeClr val="tx1"/>
                </a:solidFill>
                <a:latin typeface="Times New Roman" panose="02020603050405020304" pitchFamily="18" charset="0"/>
                <a:cs typeface="Times New Roman" panose="02020603050405020304" pitchFamily="18" charset="0"/>
              </a:rPr>
              <a:t>киноакции</a:t>
            </a:r>
            <a:r>
              <a:rPr lang="ru-RU" sz="900" dirty="0">
                <a:solidFill>
                  <a:schemeClr val="tx1"/>
                </a:solidFill>
                <a:latin typeface="Times New Roman" panose="02020603050405020304" pitchFamily="18" charset="0"/>
                <a:cs typeface="Times New Roman" panose="02020603050405020304" pitchFamily="18" charset="0"/>
              </a:rPr>
              <a:t> «Киноленты, обожженные войной».</a:t>
            </a: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защиты детей: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Интерактивная программа «Охотники за впечатлениями</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Веселые конкурсы, заводные танцы, игры со зрителями, </a:t>
            </a:r>
            <a:r>
              <a:rPr lang="ru-RU" sz="900" dirty="0" err="1">
                <a:solidFill>
                  <a:schemeClr val="tx1"/>
                </a:solidFill>
                <a:latin typeface="Times New Roman" panose="02020603050405020304" pitchFamily="18" charset="0"/>
                <a:cs typeface="Times New Roman" panose="02020603050405020304" pitchFamily="18" charset="0"/>
              </a:rPr>
              <a:t>аквагрим</a:t>
            </a:r>
            <a:r>
              <a:rPr lang="ru-RU" sz="900" dirty="0">
                <a:solidFill>
                  <a:schemeClr val="tx1"/>
                </a:solidFill>
                <a:latin typeface="Times New Roman" panose="02020603050405020304" pitchFamily="18" charset="0"/>
                <a:cs typeface="Times New Roman" panose="02020603050405020304" pitchFamily="18" charset="0"/>
              </a:rPr>
              <a:t>, фотозона. </a:t>
            </a:r>
            <a:r>
              <a:rPr lang="ru-RU" sz="900" dirty="0" err="1">
                <a:solidFill>
                  <a:schemeClr val="tx1"/>
                </a:solidFill>
                <a:latin typeface="Times New Roman" panose="02020603050405020304" pitchFamily="18" charset="0"/>
                <a:cs typeface="Times New Roman" panose="02020603050405020304" pitchFamily="18" charset="0"/>
              </a:rPr>
              <a:t>Конкурсно</a:t>
            </a:r>
            <a:r>
              <a:rPr lang="ru-RU" sz="900" dirty="0">
                <a:solidFill>
                  <a:schemeClr val="tx1"/>
                </a:solidFill>
                <a:latin typeface="Times New Roman" panose="02020603050405020304" pitchFamily="18" charset="0"/>
                <a:cs typeface="Times New Roman" panose="02020603050405020304" pitchFamily="18" charset="0"/>
              </a:rPr>
              <a:t> - игровая программа «Любимые герои» Развлекательная программа «</a:t>
            </a:r>
            <a:r>
              <a:rPr lang="ru-RU" sz="900" dirty="0" smtClean="0">
                <a:solidFill>
                  <a:schemeClr val="tx1"/>
                </a:solidFill>
                <a:latin typeface="Times New Roman" panose="02020603050405020304" pitchFamily="18" charset="0"/>
                <a:cs typeface="Times New Roman" panose="02020603050405020304" pitchFamily="18" charset="0"/>
              </a:rPr>
              <a:t>Детства </a:t>
            </a:r>
            <a:r>
              <a:rPr lang="ru-RU" sz="900" dirty="0">
                <a:solidFill>
                  <a:schemeClr val="tx1"/>
                </a:solidFill>
                <a:latin typeface="Times New Roman" panose="02020603050405020304" pitchFamily="18" charset="0"/>
                <a:cs typeface="Times New Roman" panose="02020603050405020304" pitchFamily="18" charset="0"/>
              </a:rPr>
              <a:t>яркая планета» ко Дню защиты детей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России и 96-я годовщина со дня образования </a:t>
            </a:r>
            <a:r>
              <a:rPr lang="ru-RU" sz="900" b="1" dirty="0" err="1">
                <a:solidFill>
                  <a:schemeClr val="tx1"/>
                </a:solidFill>
                <a:latin typeface="Times New Roman" panose="02020603050405020304" pitchFamily="18" charset="0"/>
                <a:cs typeface="Times New Roman" panose="02020603050405020304" pitchFamily="18" charset="0"/>
              </a:rPr>
              <a:t>Нижневартовского</a:t>
            </a:r>
            <a:r>
              <a:rPr lang="ru-RU" sz="900" b="1" dirty="0">
                <a:solidFill>
                  <a:schemeClr val="tx1"/>
                </a:solidFill>
                <a:latin typeface="Times New Roman" panose="02020603050405020304" pitchFamily="18" charset="0"/>
                <a:cs typeface="Times New Roman" panose="02020603050405020304" pitchFamily="18" charset="0"/>
              </a:rPr>
              <a:t> района.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памяти и скорби: </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Всероссийская  акция «Свеча памяти». Международная акция «Огненные картины войны». Участие во Всероссийской акции «Красная гвоздика». Торжественная церемония возложения цветов к мемориалам памяти. Всероссийская минута молчания. Вручение продуктовых наборов ветеранам Великой Отечественной войны 1941–1945 годов. Тематическая программа «Тот первый день войны и первый шаг к победе»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молодежи: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Молодежный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«Территория молодости». Праздничное мероприятие «Объединяя Россию</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семьи, любви и верности: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Мероприятие, посвященное Дню семьи, любви и верности «Легенда о Петре и </a:t>
            </a:r>
            <a:r>
              <a:rPr lang="ru-RU" sz="900" dirty="0" err="1">
                <a:solidFill>
                  <a:schemeClr val="tx1"/>
                </a:solidFill>
                <a:latin typeface="Times New Roman" panose="02020603050405020304" pitchFamily="18" charset="0"/>
                <a:cs typeface="Times New Roman" panose="02020603050405020304" pitchFamily="18" charset="0"/>
              </a:rPr>
              <a:t>Февронии</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dirty="0">
                <a:solidFill>
                  <a:schemeClr val="tx1"/>
                </a:solidFill>
                <a:latin typeface="Times New Roman" panose="02020603050405020304" pitchFamily="18" charset="0"/>
                <a:cs typeface="Times New Roman" panose="02020603050405020304" pitchFamily="18" charset="0"/>
              </a:rPr>
              <a:t>Познавательно-игровой час «Живет в веках любовь и верность». Викторина «День семьи, любви и верности». Фольклорно-обрядовый праздник Ивана Купалы «Купальские забавы». Акция «Счастье быть вместе». Встреча иерея храма в честь Николая Мир </a:t>
            </a:r>
            <a:r>
              <a:rPr lang="ru-RU" sz="900" dirty="0" err="1">
                <a:solidFill>
                  <a:schemeClr val="tx1"/>
                </a:solidFill>
                <a:latin typeface="Times New Roman" panose="02020603050405020304" pitchFamily="18" charset="0"/>
                <a:cs typeface="Times New Roman" panose="02020603050405020304" pitchFamily="18" charset="0"/>
              </a:rPr>
              <a:t>Ликийских</a:t>
            </a:r>
            <a:r>
              <a:rPr lang="ru-RU" sz="900" dirty="0">
                <a:solidFill>
                  <a:schemeClr val="tx1"/>
                </a:solidFill>
                <a:latin typeface="Times New Roman" panose="02020603050405020304" pitchFamily="18" charset="0"/>
                <a:cs typeface="Times New Roman" panose="02020603050405020304" pitchFamily="18" charset="0"/>
              </a:rPr>
              <a:t> Чудотворца с семьями-юбилярами. Праздничный концерт-чествование семей-юбиляров, посвященный Дню семьи, любви и верности. Мероприятие, посвященное Дню семьи, любви и верности с участием волонтеров г. Нижневартовска «Алые паруса». Мероприятие «Я дарю тебе ромашку», «Семья-это значит мы вместе». Мастер-класс «Ромашка-символ Дня семьи, любви и верности», «Моя семья». Волонтерская акция «Ромашка», в рамках Всероссийской уличной акции #</a:t>
            </a:r>
            <a:r>
              <a:rPr lang="ru-RU" sz="900" dirty="0" err="1">
                <a:solidFill>
                  <a:schemeClr val="tx1"/>
                </a:solidFill>
                <a:latin typeface="Times New Roman" panose="02020603050405020304" pitchFamily="18" charset="0"/>
                <a:cs typeface="Times New Roman" panose="02020603050405020304" pitchFamily="18" charset="0"/>
              </a:rPr>
              <a:t>ДарюТепло</a:t>
            </a:r>
            <a:r>
              <a:rPr lang="ru-RU" sz="900" dirty="0">
                <a:solidFill>
                  <a:schemeClr val="tx1"/>
                </a:solidFill>
                <a:latin typeface="Times New Roman" panose="02020603050405020304" pitchFamily="18" charset="0"/>
                <a:cs typeface="Times New Roman" panose="02020603050405020304" pitchFamily="18" charset="0"/>
              </a:rPr>
              <a:t>. Массовая акция #«Символ семьи». Показ кинофильма приуроченного ко Дню семьи, любви и верности «</a:t>
            </a:r>
            <a:r>
              <a:rPr lang="ru-RU" sz="900" dirty="0" err="1">
                <a:solidFill>
                  <a:schemeClr val="tx1"/>
                </a:solidFill>
                <a:latin typeface="Times New Roman" panose="02020603050405020304" pitchFamily="18" charset="0"/>
                <a:cs typeface="Times New Roman" panose="02020603050405020304" pitchFamily="18" charset="0"/>
              </a:rPr>
              <a:t>Крамер</a:t>
            </a:r>
            <a:r>
              <a:rPr lang="ru-RU" sz="900" dirty="0">
                <a:solidFill>
                  <a:schemeClr val="tx1"/>
                </a:solidFill>
                <a:latin typeface="Times New Roman" panose="02020603050405020304" pitchFamily="18" charset="0"/>
                <a:cs typeface="Times New Roman" panose="02020603050405020304" pitchFamily="18" charset="0"/>
              </a:rPr>
              <a:t> против </a:t>
            </a:r>
            <a:r>
              <a:rPr lang="ru-RU" sz="900" dirty="0" err="1">
                <a:solidFill>
                  <a:schemeClr val="tx1"/>
                </a:solidFill>
                <a:latin typeface="Times New Roman" panose="02020603050405020304" pitchFamily="18" charset="0"/>
                <a:cs typeface="Times New Roman" panose="02020603050405020304" pitchFamily="18" charset="0"/>
              </a:rPr>
              <a:t>Крамера</a:t>
            </a:r>
            <a:r>
              <a:rPr lang="ru-RU" sz="900" dirty="0">
                <a:solidFill>
                  <a:schemeClr val="tx1"/>
                </a:solidFill>
                <a:latin typeface="Times New Roman" panose="02020603050405020304" pitchFamily="18" charset="0"/>
                <a:cs typeface="Times New Roman" panose="02020603050405020304" pitchFamily="18" charset="0"/>
              </a:rPr>
              <a:t>», драма, 1979 г., Акция «Дарите ромашки любимым». Мастер-класс «Ромашка». Акции: «Вечная любовь», «Великолепная пятерка».</a:t>
            </a:r>
          </a:p>
          <a:p>
            <a:pPr algn="just"/>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02396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251520" y="1268760"/>
            <a:ext cx="8589640" cy="4824536"/>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Государственного флага Российской Федерации:</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Выставка детских рисунков «Флаг России». Акция «Окна России». Акция «Один флаг-одна страна». Онлайн-конкурс детских рисунков на тему: «Флаг России», «Государственная символика». Дидактические игры: «Собери флаг», «Найди флаг РФ» и т.д. Общепоселковый субботник в рамках акции  «Символ чистоты». Размещение поста о проведении акции «Статус-Гражданин России». Оформление окон учреждений культуры с последующим размещением фотографий в </a:t>
            </a:r>
            <a:r>
              <a:rPr lang="ru-RU" sz="900" dirty="0" err="1">
                <a:solidFill>
                  <a:schemeClr val="tx1"/>
                </a:solidFill>
                <a:latin typeface="Times New Roman" panose="02020603050405020304" pitchFamily="18" charset="0"/>
                <a:cs typeface="Times New Roman" panose="02020603050405020304" pitchFamily="18" charset="0"/>
              </a:rPr>
              <a:t>соц.сетях</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#Окна России #Цвета Родины. Тематическая беседа с презентацией «Три цвета-одна страна». Акция «Флаг России» распространение лент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Акция # Флаг единства-массовый автопробег с флагами России. Историческая страничка «Флаг гордо реет над Россией!».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флагами России. Онлайн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РДДМ «Движение первых».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флагом России с участием волонтеров. Выставка на тему: «Мой район-моя Россия!», «Государственная символика» Концертная программа «Три цвета Российской славы», посвященная Дню государственного флага Российской Федерации. Информационный калейдоскоп «В символах России-история страны». Викторина «Душа моя-Россия» 22 августа День флага. Патриотический час «Равнение на флаг» спортивные игры по пионерболу. Викторина «Мой флаг-моя история». Размещение в группах учреждений культуры в социальной сети В Контакте роликов с поздравлениями на национальном языке. Размещение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#Цвета Родины,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¬_добро. Познавательно-развлекательное мероприятие «День российского флага» Викторина «Знаешь ли ты символику России» Конкурс рисунков «Моя Родина-Россия». Мероприятие патриотической направленности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посвященное Дню государственного флага России.</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Дню </a:t>
            </a:r>
            <a:r>
              <a:rPr lang="ru-RU" sz="900" b="1" dirty="0">
                <a:solidFill>
                  <a:schemeClr val="tx1"/>
                </a:solidFill>
                <a:latin typeface="Times New Roman" panose="02020603050405020304" pitchFamily="18" charset="0"/>
                <a:cs typeface="Times New Roman" panose="02020603050405020304" pitchFamily="18" charset="0"/>
              </a:rPr>
              <a:t>знаний</a:t>
            </a:r>
            <a:r>
              <a:rPr lang="ru-RU" sz="900" b="1" dirty="0" smtClean="0">
                <a:solidFill>
                  <a:schemeClr val="tx1"/>
                </a:solidFill>
                <a:latin typeface="Times New Roman" panose="02020603050405020304" pitchFamily="18" charset="0"/>
                <a:cs typeface="Times New Roman" panose="02020603050405020304" pitchFamily="18" charset="0"/>
              </a:rPr>
              <a:t>:</a:t>
            </a:r>
          </a:p>
          <a:p>
            <a:pPr marL="0" indent="0" algn="just">
              <a:spcBef>
                <a:spcPts val="0"/>
              </a:spcBef>
              <a:buNone/>
            </a:pPr>
            <a:r>
              <a:rPr lang="ru-RU" sz="900" dirty="0" smtClean="0">
                <a:solidFill>
                  <a:schemeClr val="tx1"/>
                </a:solidFill>
                <a:latin typeface="Times New Roman" panose="02020603050405020304" pitchFamily="18" charset="0"/>
                <a:cs typeface="Times New Roman" panose="02020603050405020304" pitchFamily="18" charset="0"/>
              </a:rPr>
              <a:t>«День </a:t>
            </a:r>
            <a:r>
              <a:rPr lang="ru-RU" sz="900" dirty="0">
                <a:solidFill>
                  <a:schemeClr val="tx1"/>
                </a:solidFill>
                <a:latin typeface="Times New Roman" panose="02020603050405020304" pitchFamily="18" charset="0"/>
                <a:cs typeface="Times New Roman" panose="02020603050405020304" pitchFamily="18" charset="0"/>
              </a:rPr>
              <a:t>открытых дверей» для учащихся образовательных учреждений и жителей поселка. Торжественные линейки, уроки знаний, уроки Дружбы, уроки Мира, посвященные началу нового учебного года. Участие в торжественных линейках, посвященных началу учебного года. Образовательная деятельность с воспитанниками: беседы, показ презентаций ко Дню знаний. Художественный фильм «Летучий корабль» приуроченный ко Дню </a:t>
            </a:r>
            <a:r>
              <a:rPr lang="ru-RU" sz="900" dirty="0" smtClean="0">
                <a:solidFill>
                  <a:schemeClr val="tx1"/>
                </a:solidFill>
                <a:latin typeface="Times New Roman" panose="02020603050405020304" pitchFamily="18" charset="0"/>
                <a:cs typeface="Times New Roman" panose="02020603050405020304" pitchFamily="18" charset="0"/>
              </a:rPr>
              <a:t>знаний.</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солидарности в борьбе с терроризмом:</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Всероссийские акции «Капля жизни», «Свеча памяти». Проведение бесед, тематических классных часов, «Уроков мужества», выставок, презентаций, конкурсов рисунков, мастер-классов, трансляция видеороликов, размещение информационных стендов,  раздача памяток. Панихида по погибшим в результате терактов. Акция памяти «Беслан навсегда». Час солидарности «Терроризм – угроза обществу». Районная волонтерская акция «Миру – мир». Беседа с воспитанниками посвященная Дню солидарности в борьбе с терроризмом Товарищеская встреча по мини-футболу, между командами МАУ ДО «СШ  НВР»- ДЮФК «САМОТЛОР». Информационная программа «Беслан – моя  боль и скорбь». Кинопоказ «Золотая бронза». Информационная беседа «Осторожно, беседа». Час памяти «Трагедия не должна повториться». Информационная программа «Беслан. Не забыть </a:t>
            </a:r>
            <a:r>
              <a:rPr lang="ru-RU" sz="900" dirty="0" smtClean="0">
                <a:solidFill>
                  <a:schemeClr val="tx1"/>
                </a:solidFill>
                <a:latin typeface="Times New Roman" panose="02020603050405020304" pitchFamily="18" charset="0"/>
                <a:cs typeface="Times New Roman" panose="02020603050405020304" pitchFamily="18" charset="0"/>
              </a:rPr>
              <a:t>никогда»</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Выставка-продажа </a:t>
            </a:r>
            <a:r>
              <a:rPr lang="ru-RU" sz="900" b="1" dirty="0">
                <a:solidFill>
                  <a:schemeClr val="tx1"/>
                </a:solidFill>
                <a:latin typeface="Times New Roman" panose="02020603050405020304" pitchFamily="18" charset="0"/>
                <a:cs typeface="Times New Roman" panose="02020603050405020304" pitchFamily="18" charset="0"/>
              </a:rPr>
              <a:t>«Золотая осень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Работа выездной торговли местных товаропроизводителей, а так же садоводов, дачников, любителей огородов и т.д. Обеспечение звукового технического сопровождения во время проведения выставки-продажи «Золотая осень – 2024».</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Всероссийский день бега «Кросс Нации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Регистрация участников, заполнение карточек участника, выдача нагрудных номеров. Торжественное открытие физкультурного </a:t>
            </a:r>
            <a:r>
              <a:rPr lang="ru-RU" sz="900" dirty="0" err="1" smtClean="0">
                <a:solidFill>
                  <a:schemeClr val="tx1"/>
                </a:solidFill>
                <a:latin typeface="Times New Roman" panose="02020603050405020304" pitchFamily="18" charset="0"/>
                <a:cs typeface="Times New Roman" panose="02020603050405020304" pitchFamily="18" charset="0"/>
              </a:rPr>
              <a:t>мероприятия«Всероссийский</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день бега «Кросс Нации – 2024». Работа тематических площадок: Игровая программа "Сто затей для детей", конкурс рисунков на асфальте "Я люблю спорт". Массовый забег. Легкоатлетические забеги. Семейный забег. Индивидуальные забеги по категориям. Торжественное закрытие физкультурного мероприятия, церемония  награждения победителей и призеров физкультурного </a:t>
            </a:r>
            <a:r>
              <a:rPr lang="ru-RU" sz="900" dirty="0" smtClean="0">
                <a:solidFill>
                  <a:schemeClr val="tx1"/>
                </a:solidFill>
                <a:latin typeface="Times New Roman" panose="02020603050405020304" pitchFamily="18" charset="0"/>
                <a:cs typeface="Times New Roman" panose="02020603050405020304" pitchFamily="18" charset="0"/>
              </a:rPr>
              <a:t>мероприятия</a:t>
            </a:r>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53093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323528" y="1268760"/>
            <a:ext cx="8496944" cy="4680520"/>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воссоединения Донецкой и Луганской народных республик, Херсонской и Запорожской областей с Российской Федерацией:</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Программа «Одна страна! Одна Россия!» (викторина о новых территориях, беседа- экскурсия о земляках- героях СВО). Выставка «Достигаем вместе» и Фотовыставка, посвященная Дню воссоединения Донбасса и </a:t>
            </a:r>
            <a:r>
              <a:rPr lang="ru-RU" sz="900" dirty="0" err="1">
                <a:solidFill>
                  <a:schemeClr val="tx1"/>
                </a:solidFill>
                <a:latin typeface="Times New Roman" panose="02020603050405020304" pitchFamily="18" charset="0"/>
                <a:cs typeface="Times New Roman" panose="02020603050405020304" pitchFamily="18" charset="0"/>
              </a:rPr>
              <a:t>Новороссии</a:t>
            </a:r>
            <a:r>
              <a:rPr lang="ru-RU" sz="900" dirty="0">
                <a:solidFill>
                  <a:schemeClr val="tx1"/>
                </a:solidFill>
                <a:latin typeface="Times New Roman" panose="02020603050405020304" pitchFamily="18" charset="0"/>
                <a:cs typeface="Times New Roman" panose="02020603050405020304" pitchFamily="18" charset="0"/>
              </a:rPr>
              <a:t> с Россией. Акция «В кругу </a:t>
            </a:r>
            <a:r>
              <a:rPr lang="ru-RU" sz="900" dirty="0" err="1">
                <a:solidFill>
                  <a:schemeClr val="tx1"/>
                </a:solidFill>
                <a:latin typeface="Times New Roman" panose="02020603050405020304" pitchFamily="18" charset="0"/>
                <a:cs typeface="Times New Roman" panose="02020603050405020304" pitchFamily="18" charset="0"/>
              </a:rPr>
              <a:t>сVоих</a:t>
            </a:r>
            <a:r>
              <a:rPr lang="ru-RU" sz="900" dirty="0">
                <a:solidFill>
                  <a:schemeClr val="tx1"/>
                </a:solidFill>
                <a:latin typeface="Times New Roman" panose="02020603050405020304" pitchFamily="18" charset="0"/>
                <a:cs typeface="Times New Roman" panose="02020603050405020304" pitchFamily="18" charset="0"/>
              </a:rPr>
              <a:t>». Сбор и передача тематически оформленной гуманитарной помощи подшефным регионам «Достигаем вместе». Тематические фотовыставки. Викторина «Что вы знаете о новых регионах России?», «День воссоединения». Хоровое исполнение песни «С чего начинается Родина». Праздничные концертные программы с участием творческих коллективов и отдельных исполнителей учреждений культуры». Кинопоказы патриотических фильмов «Доброволец». Акция «Это все - Россия!» (раздача листовок «</a:t>
            </a:r>
            <a:r>
              <a:rPr lang="ru-RU" sz="900" dirty="0" err="1">
                <a:solidFill>
                  <a:schemeClr val="tx1"/>
                </a:solidFill>
                <a:latin typeface="Times New Roman" panose="02020603050405020304" pitchFamily="18" charset="0"/>
                <a:cs typeface="Times New Roman" panose="02020603050405020304" pitchFamily="18" charset="0"/>
              </a:rPr>
              <a:t>Новороссия</a:t>
            </a:r>
            <a:r>
              <a:rPr lang="ru-RU" sz="900" dirty="0">
                <a:solidFill>
                  <a:schemeClr val="tx1"/>
                </a:solidFill>
                <a:latin typeface="Times New Roman" panose="02020603050405020304" pitchFamily="18" charset="0"/>
                <a:cs typeface="Times New Roman" panose="02020603050405020304" pitchFamily="18" charset="0"/>
              </a:rPr>
              <a:t>. Исторические земли России» и </a:t>
            </a:r>
            <a:r>
              <a:rPr lang="ru-RU" sz="900" dirty="0" err="1">
                <a:solidFill>
                  <a:schemeClr val="tx1"/>
                </a:solidFill>
                <a:latin typeface="Times New Roman" panose="02020603050405020304" pitchFamily="18" charset="0"/>
                <a:cs typeface="Times New Roman" panose="02020603050405020304" pitchFamily="18" charset="0"/>
              </a:rPr>
              <a:t>триколора</a:t>
            </a:r>
            <a:r>
              <a:rPr lang="ru-RU" sz="900" dirty="0">
                <a:solidFill>
                  <a:schemeClr val="tx1"/>
                </a:solidFill>
                <a:latin typeface="Times New Roman" panose="02020603050405020304" pitchFamily="18" charset="0"/>
                <a:cs typeface="Times New Roman" panose="02020603050405020304" pitchFamily="18" charset="0"/>
              </a:rPr>
              <a:t>). Информационные карточки: «Новые территории России: факты и достопримечательности». Участие в массовой акции #Россия. Праздничный концерт: «Одна семья-одна страна - одна Россия» с участием творческих коллективов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a:solidFill>
                  <a:schemeClr val="tx1"/>
                </a:solidFill>
                <a:latin typeface="Times New Roman" panose="02020603050405020304" pitchFamily="18" charset="0"/>
                <a:cs typeface="Times New Roman" panose="02020603050405020304" pitchFamily="18" charset="0"/>
              </a:rPr>
              <a:t>». </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96-я </a:t>
            </a:r>
            <a:r>
              <a:rPr lang="ru-RU" sz="900" b="1" dirty="0">
                <a:solidFill>
                  <a:schemeClr val="tx1"/>
                </a:solidFill>
                <a:latin typeface="Times New Roman" panose="02020603050405020304" pitchFamily="18" charset="0"/>
                <a:cs typeface="Times New Roman" panose="02020603050405020304" pitchFamily="18" charset="0"/>
              </a:rPr>
              <a:t>годовщина со дня образования села </a:t>
            </a:r>
            <a:r>
              <a:rPr lang="ru-RU" sz="900" b="1" dirty="0" err="1">
                <a:solidFill>
                  <a:schemeClr val="tx1"/>
                </a:solidFill>
                <a:latin typeface="Times New Roman" panose="02020603050405020304" pitchFamily="18" charset="0"/>
                <a:cs typeface="Times New Roman" panose="02020603050405020304" pitchFamily="18" charset="0"/>
              </a:rPr>
              <a:t>Большетархово</a:t>
            </a:r>
            <a:r>
              <a:rPr lang="ru-RU" sz="900" b="1" dirty="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памятнику героям, погибшим в годы Великой Отечественной войны 1941-1945 годов «Павшим героям Слава!». Работа «Арт площадки». Торжественное мероприятие, посвященное Дню образования села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«Цвети мой край родной!». Концертная программа «Живет село родное». Спортивная семейная эстафета «Спортивна семья». Музыкально – развлекательная детская программа для детей «Игры нашего двора». Трансляция кинофильма для семейного просмотра. Вечерняя программа «С праздником село!» Розыгрыш праздничного приза (лотерея</a:t>
            </a:r>
            <a:r>
              <a:rPr lang="ru-RU" sz="900" dirty="0" smtClean="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Народного Единства:</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u="sng" dirty="0" err="1">
                <a:solidFill>
                  <a:schemeClr val="tx1"/>
                </a:solidFill>
                <a:latin typeface="Times New Roman" panose="02020603050405020304" pitchFamily="18" charset="0"/>
                <a:cs typeface="Times New Roman" panose="02020603050405020304" pitchFamily="18" charset="0"/>
              </a:rPr>
              <a:t>Пгт</a:t>
            </a:r>
            <a:r>
              <a:rPr lang="ru-RU" sz="900" u="sng" dirty="0">
                <a:solidFill>
                  <a:schemeClr val="tx1"/>
                </a:solidFill>
                <a:latin typeface="Times New Roman" panose="02020603050405020304" pitchFamily="18" charset="0"/>
                <a:cs typeface="Times New Roman" panose="02020603050405020304" pitchFamily="18" charset="0"/>
              </a:rPr>
              <a:t>. </a:t>
            </a:r>
            <a:r>
              <a:rPr lang="ru-RU" sz="900" u="sng" dirty="0" err="1">
                <a:solidFill>
                  <a:schemeClr val="tx1"/>
                </a:solidFill>
                <a:latin typeface="Times New Roman" panose="02020603050405020304" pitchFamily="18" charset="0"/>
                <a:cs typeface="Times New Roman" panose="02020603050405020304" pitchFamily="18" charset="0"/>
              </a:rPr>
              <a:t>Излучинск</a:t>
            </a:r>
            <a:r>
              <a:rPr lang="ru-RU" sz="900" u="sng" dirty="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Проведение IV Районного этнографического конкурса «Мы - дети твои, Югра». Тематические занятия из цикла классных часов «Разговоры о важном». Онлайн-викторина «В единстве наша сила».  Реализация выставки детского творчества «Мы один народ – у нас одна страна!». Спортивные развлечения для обучающихся «Мы едины - и непобедимы». Мероприятие познавательного характера – «Виват Россия!». Выставка детских рисунков - «Мы разные, мы равные». Большой этнографический диктант. Выставки: «В единстве народа - сила России», «Народные промыслы России». Турнир по пионерболу среди трудовых коллективов. Фестиваль национальных танцев  «Россия одна для всех». Оформление окон тематическими рисунками и символами народного </a:t>
            </a:r>
            <a:r>
              <a:rPr lang="ru-RU" sz="900" dirty="0" smtClean="0">
                <a:solidFill>
                  <a:schemeClr val="tx1"/>
                </a:solidFill>
                <a:latin typeface="Times New Roman" panose="02020603050405020304" pitchFamily="18" charset="0"/>
                <a:cs typeface="Times New Roman" panose="02020603050405020304" pitchFamily="18" charset="0"/>
              </a:rPr>
              <a:t>единства. Праздничная </a:t>
            </a:r>
            <a:r>
              <a:rPr lang="ru-RU" sz="900" dirty="0">
                <a:solidFill>
                  <a:schemeClr val="tx1"/>
                </a:solidFill>
                <a:latin typeface="Times New Roman" panose="02020603050405020304" pitchFamily="18" charset="0"/>
                <a:cs typeface="Times New Roman" panose="02020603050405020304" pitchFamily="18" charset="0"/>
              </a:rPr>
              <a:t>акция «Россия - это семья». Построение в текстовые надписи: «Россия», «#МЫВМЕСТЕ», «Единство». Выставочная экспозиция «Россия объединяет». </a:t>
            </a:r>
            <a:r>
              <a:rPr lang="ru-RU" sz="900" dirty="0" err="1">
                <a:solidFill>
                  <a:schemeClr val="tx1"/>
                </a:solidFill>
                <a:latin typeface="Times New Roman" panose="02020603050405020304" pitchFamily="18" charset="0"/>
                <a:cs typeface="Times New Roman" panose="02020603050405020304" pitchFamily="18" charset="0"/>
              </a:rPr>
              <a:t>Квартирник</a:t>
            </a:r>
            <a:r>
              <a:rPr lang="ru-RU" sz="900" dirty="0">
                <a:solidFill>
                  <a:schemeClr val="tx1"/>
                </a:solidFill>
                <a:latin typeface="Times New Roman" panose="02020603050405020304" pitchFamily="18" charset="0"/>
                <a:cs typeface="Times New Roman" panose="02020603050405020304" pitchFamily="18" charset="0"/>
              </a:rPr>
              <a:t> «Объединяя мечты» в рамках акции «Ночь искусств». Запись видеообращения к участникам специальной военной операции в рамках акции «За </a:t>
            </a:r>
            <a:r>
              <a:rPr lang="ru-RU" sz="900" dirty="0" err="1">
                <a:solidFill>
                  <a:schemeClr val="tx1"/>
                </a:solidFill>
                <a:latin typeface="Times New Roman" panose="02020603050405020304" pitchFamily="18" charset="0"/>
                <a:cs typeface="Times New Roman" panose="02020603050405020304" pitchFamily="18" charset="0"/>
              </a:rPr>
              <a:t>СВОих</a:t>
            </a:r>
            <a:r>
              <a:rPr lang="ru-RU" sz="900" dirty="0">
                <a:solidFill>
                  <a:schemeClr val="tx1"/>
                </a:solidFill>
                <a:latin typeface="Times New Roman" panose="02020603050405020304" pitchFamily="18" charset="0"/>
                <a:cs typeface="Times New Roman" panose="02020603050405020304" pitchFamily="18" charset="0"/>
              </a:rPr>
              <a:t>» Мастер-класс по изготовлению браслетов «выживания» для участников СВО. Праздничный концерт, посвященный Дню народного единства «В дружбе народов – единство России». Исполнение гимна Российской Федерации в национальных костюмах в рамках акции «Симфония единства». Фестиваль дружбы народов «</a:t>
            </a:r>
            <a:r>
              <a:rPr lang="ru-RU" sz="900" dirty="0" err="1">
                <a:solidFill>
                  <a:schemeClr val="tx1"/>
                </a:solidFill>
                <a:latin typeface="Times New Roman" panose="02020603050405020304" pitchFamily="18" charset="0"/>
                <a:cs typeface="Times New Roman" panose="02020603050405020304" pitchFamily="18" charset="0"/>
              </a:rPr>
              <a:t>МыВместе</a:t>
            </a:r>
            <a:r>
              <a:rPr lang="ru-RU" sz="900" dirty="0">
                <a:solidFill>
                  <a:schemeClr val="tx1"/>
                </a:solidFill>
                <a:latin typeface="Times New Roman" panose="02020603050405020304" pitchFamily="18" charset="0"/>
                <a:cs typeface="Times New Roman" panose="02020603050405020304" pitchFamily="18" charset="0"/>
              </a:rPr>
              <a:t>». Тематический час «Единство народов!». </a:t>
            </a:r>
            <a:r>
              <a:rPr lang="ru-RU" sz="900" u="sng" dirty="0">
                <a:solidFill>
                  <a:schemeClr val="tx1"/>
                </a:solidFill>
                <a:latin typeface="Times New Roman" panose="02020603050405020304" pitchFamily="18" charset="0"/>
                <a:cs typeface="Times New Roman" panose="02020603050405020304" pitchFamily="18" charset="0"/>
              </a:rPr>
              <a:t>с. </a:t>
            </a:r>
            <a:r>
              <a:rPr lang="ru-RU" sz="900" u="sng" dirty="0" err="1">
                <a:solidFill>
                  <a:schemeClr val="tx1"/>
                </a:solidFill>
                <a:latin typeface="Times New Roman" panose="02020603050405020304" pitchFamily="18" charset="0"/>
                <a:cs typeface="Times New Roman" panose="02020603050405020304" pitchFamily="18" charset="0"/>
              </a:rPr>
              <a:t>Большетархово</a:t>
            </a:r>
            <a:r>
              <a:rPr lang="ru-RU" sz="900" u="sng" dirty="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Фотовыставка «Народов много – Родина одна». Конкурс рисунков «Мы едины». Патриотическая концертная программа «Наше будущее — в единстве». Демонстрация кинофильма «Суворовец 1944». </a:t>
            </a:r>
            <a:r>
              <a:rPr lang="ru-RU" sz="900" u="sng" dirty="0">
                <a:solidFill>
                  <a:schemeClr val="tx1"/>
                </a:solidFill>
                <a:latin typeface="Times New Roman" panose="02020603050405020304" pitchFamily="18" charset="0"/>
                <a:cs typeface="Times New Roman" panose="02020603050405020304" pitchFamily="18" charset="0"/>
              </a:rPr>
              <a:t>д. </a:t>
            </a:r>
            <a:r>
              <a:rPr lang="ru-RU" sz="900" u="sng" dirty="0" err="1">
                <a:solidFill>
                  <a:schemeClr val="tx1"/>
                </a:solidFill>
                <a:latin typeface="Times New Roman" panose="02020603050405020304" pitchFamily="18" charset="0"/>
                <a:cs typeface="Times New Roman" panose="02020603050405020304" pitchFamily="18" charset="0"/>
              </a:rPr>
              <a:t>Пасол</a:t>
            </a:r>
            <a:r>
              <a:rPr lang="ru-RU" sz="900" u="sng" dirty="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Торжественные мероприятия, посвящённые дню народного единства. Демонстрация кинофильма «Суворовец 1944».</a:t>
            </a:r>
          </a:p>
          <a:p>
            <a:pPr marL="0" indent="0" algn="just">
              <a:spcBef>
                <a:spcPts val="0"/>
              </a:spcBef>
              <a:buNone/>
            </a:pPr>
            <a:r>
              <a:rPr lang="ru-RU" sz="900" b="1" dirty="0">
                <a:solidFill>
                  <a:schemeClr val="tx1"/>
                </a:solidFill>
                <a:latin typeface="Times New Roman" panose="02020603050405020304" pitchFamily="18" charset="0"/>
                <a:cs typeface="Times New Roman" panose="02020603050405020304" pitchFamily="18" charset="0"/>
              </a:rPr>
              <a:t>День Матери:</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Час правовых знаний «Учусь быть гражданином». Выставка художественного отделения «Мамочка моя». Лекторий «Сила материнства. Знания для заботливых мам!». Физкультурное мероприятие по пионерболу посвященное Дню матери. Чествование матерей участников СВО. Онлайн-выставка книг, рисунков «Мама мне жизнь подарила…». Массовый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активисты выстроятся в сердца, символизируя бесконечную любовь ко всем мамам нашей</a:t>
            </a:r>
          </a:p>
        </p:txBody>
      </p:sp>
    </p:spTree>
    <p:extLst>
      <p:ext uri="{BB962C8B-B14F-4D97-AF65-F5344CB8AC3E}">
        <p14:creationId xmlns:p14="http://schemas.microsoft.com/office/powerpoint/2010/main" val="252941771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446856" y="1340768"/>
            <a:ext cx="8445624" cy="4608512"/>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spcBef>
                <a:spcPts val="0"/>
              </a:spcBef>
              <a:buNone/>
            </a:pPr>
            <a:r>
              <a:rPr lang="ru-RU" sz="900" dirty="0" smtClean="0">
                <a:solidFill>
                  <a:schemeClr val="tx1"/>
                </a:solidFill>
                <a:latin typeface="Times New Roman" panose="02020603050405020304" pitchFamily="18" charset="0"/>
                <a:cs typeface="Times New Roman" panose="02020603050405020304" pitchFamily="18" charset="0"/>
              </a:rPr>
              <a:t>страны</a:t>
            </a:r>
            <a:r>
              <a:rPr lang="ru-RU" sz="900" dirty="0">
                <a:solidFill>
                  <a:schemeClr val="tx1"/>
                </a:solidFill>
                <a:latin typeface="Times New Roman" panose="02020603050405020304" pitchFamily="18" charset="0"/>
                <a:cs typeface="Times New Roman" panose="02020603050405020304" pitchFamily="18" charset="0"/>
              </a:rPr>
              <a:t>. Исполнение песни «Мама – главное слово» и размещение видеороликов.  Концертная программа «Любовью материнской мы согреты». Чаепитие с приглашением матерей участников специальной военной операции. Мастер-класс с семьями «Оберег». Мастер-класс по изготовлению букета цветов из бумаги «Букет для мамы» с приглашением семей участников СВО, многодетных семей, молодых семей. Концертная программа «Загляните в мамины глаза». Торжественная церемония подведения итогов районных конкурсов профессионального мастерства «Учитель года ‒ 2024», «Воспитатель года ‒ 2024», «Сердце отдаю детям – 2024».</a:t>
            </a:r>
          </a:p>
          <a:p>
            <a:pPr marL="0" indent="0" algn="just">
              <a:spcBef>
                <a:spcPts val="0"/>
              </a:spcBef>
              <a:buNone/>
            </a:pPr>
            <a:r>
              <a:rPr lang="ru-RU" sz="900" b="1" dirty="0" smtClean="0">
                <a:solidFill>
                  <a:schemeClr val="tx1"/>
                </a:solidFill>
                <a:latin typeface="Times New Roman" panose="02020603050405020304" pitchFamily="18" charset="0"/>
                <a:cs typeface="Times New Roman" panose="02020603050405020304" pitchFamily="18" charset="0"/>
              </a:rPr>
              <a:t>Международный </a:t>
            </a:r>
            <a:r>
              <a:rPr lang="ru-RU" sz="900" b="1" dirty="0">
                <a:solidFill>
                  <a:schemeClr val="tx1"/>
                </a:solidFill>
                <a:latin typeface="Times New Roman" panose="02020603050405020304" pitchFamily="18" charset="0"/>
                <a:cs typeface="Times New Roman" panose="02020603050405020304" pitchFamily="18" charset="0"/>
              </a:rPr>
              <a:t>День инвалидов:</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Тематическое мероприятие ко Дню инвалидов «Капелькой тепла согреем душу». Мероприятие, посвящённое Международному Дню инвалида час добра  «В кругу друзей». Интерактивная программа посвящённая Международному Дню инвалида «Один день из жизни Деда Мороза».  Адресное поздравление немобильных детей-инвалидов. Выдача подарков для детей с ограниченными возможностями здоровья</a:t>
            </a:r>
            <a:r>
              <a:rPr lang="ru-RU" sz="900" dirty="0">
                <a:solidFill>
                  <a:schemeClr val="tx1"/>
                </a:solidFill>
              </a:rPr>
              <a:t>.</a:t>
            </a: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 </a:t>
            </a:r>
            <a:r>
              <a:rPr lang="ru-RU" sz="900" b="1" dirty="0">
                <a:solidFill>
                  <a:schemeClr val="tx1"/>
                </a:solidFill>
                <a:latin typeface="Times New Roman" panose="02020603050405020304" pitchFamily="18" charset="0"/>
                <a:cs typeface="Times New Roman" panose="02020603050405020304" pitchFamily="18" charset="0"/>
              </a:rPr>
              <a:t>День Неизвестного Солдата:</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мемориалу и памятникам воинам, погибшим в годы Великой отечественной войны с участием официальных лиц, представителей общественности, волонтеров. Акция «Свеча памяти» в память о неизвестных солдатах погибших в годы Великой Отечественной войны 1941–1945 годов. Информационный час «Как это было…» посвящённый  памятной дате Дню Неизвестного Солдата. Линейка в День неизвестного солдата. Классные часы в День неизвестного солдата.</a:t>
            </a:r>
          </a:p>
          <a:p>
            <a:pPr marL="0" indent="0" algn="just">
              <a:spcBef>
                <a:spcPts val="0"/>
              </a:spcBef>
              <a:buNone/>
            </a:pPr>
            <a:r>
              <a:rPr lang="ru-RU" sz="900" dirty="0">
                <a:solidFill>
                  <a:schemeClr val="tx1"/>
                </a:solidFill>
                <a:latin typeface="Times New Roman" panose="02020603050405020304" pitchFamily="18" charset="0"/>
                <a:cs typeface="Times New Roman" panose="02020603050405020304" pitchFamily="18" charset="0"/>
              </a:rPr>
              <a:t> </a:t>
            </a:r>
            <a:r>
              <a:rPr lang="ru-RU" sz="900" b="1" dirty="0">
                <a:solidFill>
                  <a:schemeClr val="tx1"/>
                </a:solidFill>
                <a:latin typeface="Times New Roman" panose="02020603050405020304" pitchFamily="18" charset="0"/>
                <a:cs typeface="Times New Roman" panose="02020603050405020304" pitchFamily="18" charset="0"/>
              </a:rPr>
              <a:t>Новогодние </a:t>
            </a:r>
            <a:r>
              <a:rPr lang="ru-RU" sz="900" b="1" dirty="0" smtClean="0">
                <a:solidFill>
                  <a:schemeClr val="tx1"/>
                </a:solidFill>
                <a:latin typeface="Times New Roman" panose="02020603050405020304" pitchFamily="18" charset="0"/>
                <a:cs typeface="Times New Roman" panose="02020603050405020304" pitchFamily="18" charset="0"/>
              </a:rPr>
              <a:t>праздники</a:t>
            </a:r>
            <a:r>
              <a:rPr lang="ru-RU" sz="900" b="1" dirty="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ru-RU" sz="900" u="sng" dirty="0" err="1">
                <a:solidFill>
                  <a:schemeClr val="tx1"/>
                </a:solidFill>
                <a:latin typeface="Times New Roman" panose="02020603050405020304" pitchFamily="18" charset="0"/>
                <a:cs typeface="Times New Roman" panose="02020603050405020304" pitchFamily="18" charset="0"/>
              </a:rPr>
              <a:t>Пгт</a:t>
            </a:r>
            <a:r>
              <a:rPr lang="ru-RU" sz="900" u="sng" dirty="0">
                <a:solidFill>
                  <a:schemeClr val="tx1"/>
                </a:solidFill>
                <a:latin typeface="Times New Roman" panose="02020603050405020304" pitchFamily="18" charset="0"/>
                <a:cs typeface="Times New Roman" panose="02020603050405020304" pitchFamily="18" charset="0"/>
              </a:rPr>
              <a:t>. </a:t>
            </a:r>
            <a:r>
              <a:rPr lang="ru-RU" sz="900" u="sng" dirty="0" err="1">
                <a:solidFill>
                  <a:schemeClr val="tx1"/>
                </a:solidFill>
                <a:latin typeface="Times New Roman" panose="02020603050405020304" pitchFamily="18" charset="0"/>
                <a:cs typeface="Times New Roman" panose="02020603050405020304" pitchFamily="18" charset="0"/>
              </a:rPr>
              <a:t>Излучинск</a:t>
            </a:r>
            <a:r>
              <a:rPr lang="ru-RU" sz="900" u="sng" dirty="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 Проведение конкурса на лучшее праздничное новогоднее оформление фасадов и территорий учреждений, предприятий и организаций. Проведение конкурса «Лучшая игрушка для новогодней елки» на территории поселения. Благотворительная ярмарка в МАУ ДО «Спектр». Школьная выставка-конкурс детского изобразительного и декоративно-прикладного  искусства «Зимний вернисаж». Выставка детского изобразительного творчества «Новогодняя метель» для класса раннего эстетического развития. Новогодний утренник «Сказочный новый год», для класса раннего эстетического развития. Адресное поздравление Ветеранов ВОВ.  Театрализованное представление «Фабрика новогодних чудес». Игровая программа «Новогодний хоровод». Развлекательно-интеллектуальная игра «Морозный вопрос». Адресное поздравление немобильных детей-инвалидов. Выставка «С Новым годом, Рождеством – настоящим волшебством!». Театрализованное представление «Фабрика новогодних чудес». Развлекательная программа для пожилых людей Новогодний огонек «С Новым Годом!». Развлекательно-интеллектуальная игра «Морозный вопрос».  Поздравление граждан пожилого возраста, инвалидов и детей, находящихся на лечении в стационаре БУ «</a:t>
            </a:r>
            <a:r>
              <a:rPr lang="ru-RU" sz="900" dirty="0" err="1">
                <a:solidFill>
                  <a:schemeClr val="tx1"/>
                </a:solidFill>
                <a:latin typeface="Times New Roman" panose="02020603050405020304" pitchFamily="18" charset="0"/>
                <a:cs typeface="Times New Roman" panose="02020603050405020304" pitchFamily="18" charset="0"/>
              </a:rPr>
              <a:t>Нижневартовская</a:t>
            </a:r>
            <a:r>
              <a:rPr lang="ru-RU" sz="900" dirty="0">
                <a:solidFill>
                  <a:schemeClr val="tx1"/>
                </a:solidFill>
                <a:latin typeface="Times New Roman" panose="02020603050405020304" pitchFamily="18" charset="0"/>
                <a:cs typeface="Times New Roman" panose="02020603050405020304" pitchFamily="18" charset="0"/>
              </a:rPr>
              <a:t> районная больница». Бал-маскарад с последующим чаепитием для граждан пожилого возраста и инвалидов. Выставка «Как-то раз под Новый год». Развлекательное мероприятие (новогоднее представление) «На пороге Новый год» для граждан пожилого возраста и инвалидов. Развлекательная программа «Новогодний карнавал» для несовершеннолетних получателей услуг. Театрализованное представление «Фабрика новогодних чудес» для детей-инвалидов, детей из опекаемых семей, детей из семей участников СВО. Игровая программа «Новогодний хоровод» для детей-инвалидов, детей из опекаемых семей, детей из семей участников СВО. Физкультурное мероприятие среди воспитанников МАУ «СШ НВР» на призы Деда Мороза. Матчевые встречи по </a:t>
            </a:r>
            <a:r>
              <a:rPr lang="ru-RU" sz="900" dirty="0" err="1">
                <a:solidFill>
                  <a:schemeClr val="tx1"/>
                </a:solidFill>
                <a:latin typeface="Times New Roman" panose="02020603050405020304" pitchFamily="18" charset="0"/>
                <a:cs typeface="Times New Roman" panose="02020603050405020304" pitchFamily="18" charset="0"/>
              </a:rPr>
              <a:t>футзалу</a:t>
            </a:r>
            <a:r>
              <a:rPr lang="ru-RU" sz="900" dirty="0">
                <a:solidFill>
                  <a:schemeClr val="tx1"/>
                </a:solidFill>
                <a:latin typeface="Times New Roman" panose="02020603050405020304" pitchFamily="18" charset="0"/>
                <a:cs typeface="Times New Roman" panose="02020603050405020304" pitchFamily="18" charset="0"/>
              </a:rPr>
              <a:t> среди юношей 2009-2010 г.р. и 2013-2014 г.р. Новогодний турнир по настольному теннису</a:t>
            </a:r>
          </a:p>
        </p:txBody>
      </p:sp>
    </p:spTree>
    <p:extLst>
      <p:ext uri="{BB962C8B-B14F-4D97-AF65-F5344CB8AC3E}">
        <p14:creationId xmlns:p14="http://schemas.microsoft.com/office/powerpoint/2010/main" val="62965609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402119"/>
            <a:ext cx="8352928" cy="1015663"/>
          </a:xfrm>
          <a:prstGeom prst="rect">
            <a:avLst/>
          </a:prstGeom>
          <a:noFill/>
        </p:spPr>
        <p:txBody>
          <a:bodyPr>
            <a:spAutoFit/>
          </a:bodyPr>
          <a:lstStyle/>
          <a:p>
            <a:pPr algn="ctr" fontAlgn="auto">
              <a:spcBef>
                <a:spcPts val="0"/>
              </a:spcBef>
              <a:spcAft>
                <a:spcPts val="0"/>
              </a:spcAft>
              <a:defRPr/>
            </a:pPr>
            <a:r>
              <a:rPr lang="ru-RU" sz="6000" b="1" dirty="0">
                <a:ln w="10541" cmpd="sng">
                  <a:solidFill>
                    <a:schemeClr val="accent1">
                      <a:shade val="88000"/>
                      <a:satMod val="110000"/>
                    </a:schemeClr>
                  </a:solidFill>
                  <a:prstDash val="solid"/>
                </a:ln>
                <a:solidFill>
                  <a:srgbClr val="FF0000"/>
                </a:solidFill>
                <a:latin typeface="Times New Roman" pitchFamily="18" charset="0"/>
                <a:cs typeface="Times New Roman" pitchFamily="18" charset="0"/>
              </a:rPr>
              <a:t>Спасибо за внимание!</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трелка вправо 4"/>
          <p:cNvSpPr/>
          <p:nvPr/>
        </p:nvSpPr>
        <p:spPr>
          <a:xfrm>
            <a:off x="805880" y="1396746"/>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ru-RU" sz="4800" b="1" dirty="0" smtClean="0">
                <a:ln w="50800"/>
                <a:solidFill>
                  <a:schemeClr val="tx1"/>
                </a:solidFill>
              </a:rPr>
              <a:t>470 795,0</a:t>
            </a:r>
            <a:endParaRPr lang="ru-RU" sz="4800" b="1" dirty="0">
              <a:ln w="50800"/>
              <a:solidFill>
                <a:schemeClr val="tx1"/>
              </a:solidFill>
            </a:endParaRPr>
          </a:p>
        </p:txBody>
      </p:sp>
      <p:sp>
        <p:nvSpPr>
          <p:cNvPr id="6" name="Стрелка вправо 5"/>
          <p:cNvSpPr/>
          <p:nvPr/>
        </p:nvSpPr>
        <p:spPr>
          <a:xfrm>
            <a:off x="827584" y="3068960"/>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474 164,6 </a:t>
            </a:r>
            <a:endParaRPr lang="ru-RU" sz="4800" b="1" dirty="0">
              <a:ln w="50800"/>
              <a:solidFill>
                <a:schemeClr val="tx1"/>
              </a:solidFill>
            </a:endParaRPr>
          </a:p>
        </p:txBody>
      </p:sp>
      <p:sp>
        <p:nvSpPr>
          <p:cNvPr id="7" name="Стрелка вправо 6"/>
          <p:cNvSpPr/>
          <p:nvPr/>
        </p:nvSpPr>
        <p:spPr>
          <a:xfrm>
            <a:off x="805880" y="4742777"/>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3 369,6</a:t>
            </a:r>
            <a:endParaRPr lang="ru-RU" sz="4800" b="1" dirty="0">
              <a:ln w="50800"/>
              <a:solidFill>
                <a:schemeClr val="tx1"/>
              </a:solidFill>
            </a:endParaRPr>
          </a:p>
        </p:txBody>
      </p:sp>
      <p:sp>
        <p:nvSpPr>
          <p:cNvPr id="8" name="TextBox 7"/>
          <p:cNvSpPr txBox="1"/>
          <p:nvPr/>
        </p:nvSpPr>
        <p:spPr>
          <a:xfrm>
            <a:off x="5675873" y="1874648"/>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ru-RU" sz="4400" b="1" dirty="0">
                <a:solidFill>
                  <a:schemeClr val="bg1"/>
                </a:solidFill>
              </a:rPr>
              <a:t>Доходы</a:t>
            </a:r>
          </a:p>
        </p:txBody>
      </p:sp>
      <p:sp>
        <p:nvSpPr>
          <p:cNvPr id="9" name="TextBox 8"/>
          <p:cNvSpPr txBox="1"/>
          <p:nvPr/>
        </p:nvSpPr>
        <p:spPr>
          <a:xfrm>
            <a:off x="5675873" y="3445549"/>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a:t>Расходы</a:t>
            </a:r>
          </a:p>
        </p:txBody>
      </p:sp>
      <p:sp>
        <p:nvSpPr>
          <p:cNvPr id="10" name="TextBox 9"/>
          <p:cNvSpPr txBox="1"/>
          <p:nvPr/>
        </p:nvSpPr>
        <p:spPr>
          <a:xfrm>
            <a:off x="5675874" y="5119365"/>
            <a:ext cx="3288614"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smtClean="0"/>
              <a:t>Дефицит</a:t>
            </a:r>
            <a:endParaRPr lang="ru-RU" dirty="0"/>
          </a:p>
        </p:txBody>
      </p:sp>
      <p:sp>
        <p:nvSpPr>
          <p:cNvPr id="3" name="TextBox 2"/>
          <p:cNvSpPr txBox="1"/>
          <p:nvPr/>
        </p:nvSpPr>
        <p:spPr>
          <a:xfrm>
            <a:off x="1043608" y="116632"/>
            <a:ext cx="7920880" cy="1384995"/>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Исполнение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2024 год</a:t>
            </a:r>
          </a:p>
          <a:p>
            <a:pPr algn="ctr" fontAlgn="auto">
              <a:spcBef>
                <a:spcPts val="0"/>
              </a:spcBef>
              <a:spcAft>
                <a:spcPts val="0"/>
              </a:spcAft>
              <a:defRPr/>
            </a:pP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endParaRPr lang="ru-RU"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5"/>
          <p:cNvGraphicFramePr>
            <a:graphicFrameLocks/>
          </p:cNvGraphicFramePr>
          <p:nvPr>
            <p:extLst>
              <p:ext uri="{D42A27DB-BD31-4B8C-83A1-F6EECF244321}">
                <p14:modId xmlns:p14="http://schemas.microsoft.com/office/powerpoint/2010/main" val="4005476241"/>
              </p:ext>
            </p:extLst>
          </p:nvPr>
        </p:nvGraphicFramePr>
        <p:xfrm>
          <a:off x="350838" y="1438275"/>
          <a:ext cx="8616950" cy="46275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47344" y="98629"/>
            <a:ext cx="7920880" cy="954107"/>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Структура доходов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a:t>
            </a:r>
            <a:r>
              <a:rPr lang="en-US"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4 год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graphicFrame>
        <p:nvGraphicFramePr>
          <p:cNvPr id="6" name="Диаграмма 5"/>
          <p:cNvGraphicFramePr>
            <a:graphicFrameLocks/>
          </p:cNvGraphicFramePr>
          <p:nvPr>
            <p:extLst>
              <p:ext uri="{D42A27DB-BD31-4B8C-83A1-F6EECF244321}">
                <p14:modId xmlns:p14="http://schemas.microsoft.com/office/powerpoint/2010/main" val="3645142813"/>
              </p:ext>
            </p:extLst>
          </p:nvPr>
        </p:nvGraphicFramePr>
        <p:xfrm>
          <a:off x="1187624" y="1196752"/>
          <a:ext cx="6748318" cy="4737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Диаграмма 8"/>
          <p:cNvGraphicFramePr>
            <a:graphicFrameLocks/>
          </p:cNvGraphicFramePr>
          <p:nvPr>
            <p:extLst>
              <p:ext uri="{D42A27DB-BD31-4B8C-83A1-F6EECF244321}">
                <p14:modId xmlns:p14="http://schemas.microsoft.com/office/powerpoint/2010/main" val="1912330048"/>
              </p:ext>
            </p:extLst>
          </p:nvPr>
        </p:nvGraphicFramePr>
        <p:xfrm>
          <a:off x="683568" y="1438275"/>
          <a:ext cx="7632848" cy="49430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Диаграмма 6"/>
          <p:cNvGraphicFramePr>
            <a:graphicFrameLocks/>
          </p:cNvGraphicFramePr>
          <p:nvPr>
            <p:extLst>
              <p:ext uri="{D42A27DB-BD31-4B8C-83A1-F6EECF244321}">
                <p14:modId xmlns:p14="http://schemas.microsoft.com/office/powerpoint/2010/main" val="2962926415"/>
              </p:ext>
            </p:extLst>
          </p:nvPr>
        </p:nvGraphicFramePr>
        <p:xfrm>
          <a:off x="1047344" y="1294259"/>
          <a:ext cx="6888598" cy="477157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Диаграмма 7"/>
          <p:cNvGraphicFramePr>
            <a:graphicFrameLocks/>
          </p:cNvGraphicFramePr>
          <p:nvPr>
            <p:extLst>
              <p:ext uri="{D42A27DB-BD31-4B8C-83A1-F6EECF244321}">
                <p14:modId xmlns:p14="http://schemas.microsoft.com/office/powerpoint/2010/main" val="3521986784"/>
              </p:ext>
            </p:extLst>
          </p:nvPr>
        </p:nvGraphicFramePr>
        <p:xfrm>
          <a:off x="1047344" y="1196752"/>
          <a:ext cx="7773128" cy="4968552"/>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914400" y="18864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налоговых поступлений в бюджет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 </a:t>
            </a:r>
          </a:p>
        </p:txBody>
      </p:sp>
      <p:graphicFrame>
        <p:nvGraphicFramePr>
          <p:cNvPr id="6" name="Таблица 5"/>
          <p:cNvGraphicFramePr>
            <a:graphicFrameLocks noGrp="1"/>
          </p:cNvGraphicFramePr>
          <p:nvPr>
            <p:extLst>
              <p:ext uri="{D42A27DB-BD31-4B8C-83A1-F6EECF244321}">
                <p14:modId xmlns:p14="http://schemas.microsoft.com/office/powerpoint/2010/main" val="3108483949"/>
              </p:ext>
            </p:extLst>
          </p:nvPr>
        </p:nvGraphicFramePr>
        <p:xfrm>
          <a:off x="611559" y="1412778"/>
          <a:ext cx="8136905" cy="4680515"/>
        </p:xfrm>
        <a:graphic>
          <a:graphicData uri="http://schemas.openxmlformats.org/drawingml/2006/table">
            <a:tbl>
              <a:tblPr firstRow="1" bandRow="1">
                <a:tableStyleId>{5C22544A-7EE6-4342-B048-85BDC9FD1C3A}</a:tableStyleId>
              </a:tblPr>
              <a:tblGrid>
                <a:gridCol w="5182787">
                  <a:extLst>
                    <a:ext uri="{9D8B030D-6E8A-4147-A177-3AD203B41FA5}">
                      <a16:colId xmlns:a16="http://schemas.microsoft.com/office/drawing/2014/main" val="1147125068"/>
                    </a:ext>
                  </a:extLst>
                </a:gridCol>
                <a:gridCol w="1441950">
                  <a:extLst>
                    <a:ext uri="{9D8B030D-6E8A-4147-A177-3AD203B41FA5}">
                      <a16:colId xmlns:a16="http://schemas.microsoft.com/office/drawing/2014/main" val="2403936227"/>
                    </a:ext>
                  </a:extLst>
                </a:gridCol>
                <a:gridCol w="1512168">
                  <a:extLst>
                    <a:ext uri="{9D8B030D-6E8A-4147-A177-3AD203B41FA5}">
                      <a16:colId xmlns:a16="http://schemas.microsoft.com/office/drawing/2014/main" val="4188889013"/>
                    </a:ext>
                  </a:extLst>
                </a:gridCol>
              </a:tblGrid>
              <a:tr h="668645">
                <a:tc>
                  <a:txBody>
                    <a:bodyPr/>
                    <a:lstStyle/>
                    <a:p>
                      <a:r>
                        <a:rPr lang="ru-RU" dirty="0" smtClean="0">
                          <a:latin typeface="Times New Roman" panose="02020603050405020304" pitchFamily="18" charset="0"/>
                          <a:cs typeface="Times New Roman" panose="02020603050405020304" pitchFamily="18" charset="0"/>
                        </a:rPr>
                        <a:t>Налоговые доходы</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2023 год</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2024 год</a:t>
                      </a:r>
                      <a:endParaRPr lang="ru-RU"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04017926"/>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доходы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66 374,3</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80 267,7</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89448905"/>
                  </a:ext>
                </a:extLst>
              </a:tr>
              <a:tr h="668645">
                <a:tc>
                  <a:txBody>
                    <a:bodyPr/>
                    <a:lstStyle/>
                    <a:p>
                      <a:pPr algn="l"/>
                      <a:r>
                        <a:rPr lang="ru-RU" sz="1800" b="1" dirty="0" smtClean="0">
                          <a:latin typeface="Times New Roman" panose="02020603050405020304" pitchFamily="18" charset="0"/>
                          <a:cs typeface="Times New Roman" panose="02020603050405020304" pitchFamily="18" charset="0"/>
                        </a:rPr>
                        <a:t>Доходы от уплаты акцизов</a:t>
                      </a:r>
                      <a:endParaRPr lang="ru-RU" sz="1800"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4 576,0</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5 133,3</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11416695"/>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Единый</a:t>
                      </a:r>
                      <a:r>
                        <a:rPr lang="ru-RU" sz="18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сельскохозяйственный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588,1</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401,0</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357519390"/>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имущество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9 578,2</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13 056,1</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55492948"/>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Транспортный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1 410,3</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1 360,4</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35632607"/>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Земельный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19 511,2</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18 362,1</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189360077"/>
                  </a:ext>
                </a:extLst>
              </a:tr>
            </a:tbl>
          </a:graphicData>
        </a:graphic>
      </p:graphicFrame>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21904" y="188640"/>
            <a:ext cx="8122096" cy="39776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ea typeface="+mn-ea"/>
                <a:cs typeface="+mn-cs"/>
              </a:rPr>
              <a:t>Структура неналоговых поступлений в бюджет поселения за </a:t>
            </a:r>
            <a:r>
              <a:rPr lang="ru-RU" sz="2400" dirty="0" smtClean="0">
                <a:solidFill>
                  <a:srgbClr val="9933FF"/>
                </a:solidFill>
                <a:latin typeface="Times New Roman" panose="02020603050405020304" pitchFamily="18" charset="0"/>
                <a:ea typeface="+mn-ea"/>
                <a:cs typeface="+mn-cs"/>
              </a:rPr>
              <a:t>20</a:t>
            </a:r>
            <a:r>
              <a:rPr lang="en-US" sz="2400" dirty="0" smtClean="0">
                <a:solidFill>
                  <a:srgbClr val="9933FF"/>
                </a:solidFill>
                <a:latin typeface="Times New Roman" panose="02020603050405020304" pitchFamily="18" charset="0"/>
                <a:ea typeface="+mn-ea"/>
                <a:cs typeface="+mn-cs"/>
              </a:rPr>
              <a:t>2</a:t>
            </a:r>
            <a:r>
              <a:rPr lang="ru-RU" sz="2400" dirty="0" smtClean="0">
                <a:solidFill>
                  <a:srgbClr val="9933FF"/>
                </a:solidFill>
                <a:latin typeface="Times New Roman" panose="02020603050405020304" pitchFamily="18" charset="0"/>
                <a:ea typeface="+mn-ea"/>
                <a:cs typeface="+mn-cs"/>
              </a:rPr>
              <a:t>4 год </a:t>
            </a:r>
            <a:r>
              <a:rPr lang="ru-RU" sz="2400" dirty="0">
                <a:solidFill>
                  <a:srgbClr val="9933FF"/>
                </a:solidFill>
                <a:latin typeface="Times New Roman" panose="02020603050405020304" pitchFamily="18" charset="0"/>
                <a:ea typeface="+mn-ea"/>
                <a:cs typeface="+mn-cs"/>
              </a:rPr>
              <a:t>(тыс. руб.) </a:t>
            </a:r>
            <a:r>
              <a:rPr lang="ru-RU" sz="2400" dirty="0" smtClean="0">
                <a:solidFill>
                  <a:srgbClr val="9933FF"/>
                </a:solidFill>
                <a:latin typeface="Times New Roman" panose="02020603050405020304" pitchFamily="18" charset="0"/>
                <a:ea typeface="+mn-ea"/>
                <a:cs typeface="+mn-cs"/>
              </a:rPr>
              <a:t/>
            </a:r>
            <a:br>
              <a:rPr lang="ru-RU" sz="2400" dirty="0" smtClean="0">
                <a:solidFill>
                  <a:srgbClr val="9933FF"/>
                </a:solidFill>
                <a:latin typeface="Times New Roman" panose="02020603050405020304" pitchFamily="18" charset="0"/>
                <a:ea typeface="+mn-ea"/>
                <a:cs typeface="+mn-cs"/>
              </a:rPr>
            </a:br>
            <a:r>
              <a:rPr lang="ru-RU" sz="2400" dirty="0">
                <a:solidFill>
                  <a:srgbClr val="9933FF"/>
                </a:solidFill>
                <a:latin typeface="Times New Roman" panose="02020603050405020304" pitchFamily="18" charset="0"/>
                <a:ea typeface="+mn-ea"/>
                <a:cs typeface="+mn-cs"/>
              </a:rPr>
              <a:t/>
            </a:r>
            <a:br>
              <a:rPr lang="ru-RU" sz="2400" dirty="0">
                <a:solidFill>
                  <a:srgbClr val="9933FF"/>
                </a:solidFill>
                <a:latin typeface="Times New Roman" panose="02020603050405020304" pitchFamily="18" charset="0"/>
                <a:ea typeface="+mn-ea"/>
                <a:cs typeface="+mn-cs"/>
              </a:rPr>
            </a:br>
            <a:endParaRPr lang="ru-RU" sz="2400" dirty="0">
              <a:solidFill>
                <a:srgbClr val="9933FF"/>
              </a:solidFill>
              <a:latin typeface="Times New Roman" panose="02020603050405020304" pitchFamily="18" charset="0"/>
              <a:ea typeface="+mn-ea"/>
              <a:cs typeface="+mn-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786239541"/>
              </p:ext>
            </p:extLst>
          </p:nvPr>
        </p:nvGraphicFramePr>
        <p:xfrm>
          <a:off x="755576" y="1340768"/>
          <a:ext cx="7848870" cy="4752528"/>
        </p:xfrm>
        <a:graphic>
          <a:graphicData uri="http://schemas.openxmlformats.org/drawingml/2006/table">
            <a:tbl>
              <a:tblPr firstRow="1" bandRow="1">
                <a:tableStyleId>{21E4AEA4-8DFA-4A89-87EB-49C32662AFE0}</a:tableStyleId>
              </a:tblPr>
              <a:tblGrid>
                <a:gridCol w="4824535">
                  <a:extLst>
                    <a:ext uri="{9D8B030D-6E8A-4147-A177-3AD203B41FA5}">
                      <a16:colId xmlns:a16="http://schemas.microsoft.com/office/drawing/2014/main" val="3667814431"/>
                    </a:ext>
                  </a:extLst>
                </a:gridCol>
                <a:gridCol w="1584176">
                  <a:extLst>
                    <a:ext uri="{9D8B030D-6E8A-4147-A177-3AD203B41FA5}">
                      <a16:colId xmlns:a16="http://schemas.microsoft.com/office/drawing/2014/main" val="2324915603"/>
                    </a:ext>
                  </a:extLst>
                </a:gridCol>
                <a:gridCol w="1440159">
                  <a:extLst>
                    <a:ext uri="{9D8B030D-6E8A-4147-A177-3AD203B41FA5}">
                      <a16:colId xmlns:a16="http://schemas.microsoft.com/office/drawing/2014/main" val="554503382"/>
                    </a:ext>
                  </a:extLst>
                </a:gridCol>
              </a:tblGrid>
              <a:tr h="388299">
                <a:tc>
                  <a:txBody>
                    <a:bodyPr/>
                    <a:lstStyle/>
                    <a:p>
                      <a:r>
                        <a:rPr lang="ru-RU" sz="1600" dirty="0" smtClean="0">
                          <a:latin typeface="Times New Roman" panose="02020603050405020304" pitchFamily="18" charset="0"/>
                          <a:cs typeface="Times New Roman" panose="02020603050405020304" pitchFamily="18" charset="0"/>
                        </a:rPr>
                        <a:t>Неналоговые доходы</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96268756"/>
                  </a:ext>
                </a:extLst>
              </a:tr>
              <a:tr h="6429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получаемые в виде арендной платы за земельные участки</a:t>
                      </a:r>
                    </a:p>
                  </a:txBody>
                  <a:tcPr anchor="ctr"/>
                </a:tc>
                <a:tc>
                  <a:txBody>
                    <a:bodyPr/>
                    <a:lstStyle/>
                    <a:p>
                      <a:pPr algn="ctr"/>
                      <a:r>
                        <a:rPr lang="ru-RU" sz="1600" b="1" smtClean="0">
                          <a:latin typeface="Times New Roman" panose="02020603050405020304" pitchFamily="18" charset="0"/>
                          <a:cs typeface="Times New Roman" panose="02020603050405020304" pitchFamily="18" charset="0"/>
                        </a:rPr>
                        <a:t>53 446,1</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50 </a:t>
                      </a:r>
                      <a:r>
                        <a:rPr lang="ru-RU" sz="1600" b="1" dirty="0" smtClean="0">
                          <a:latin typeface="Times New Roman" panose="02020603050405020304" pitchFamily="18" charset="0"/>
                          <a:cs typeface="Times New Roman" panose="02020603050405020304" pitchFamily="18" charset="0"/>
                        </a:rPr>
                        <a:t>653,8</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29578815"/>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сдачи в аренду имущества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936,8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1 298,8</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8892886"/>
                  </a:ext>
                </a:extLst>
              </a:tr>
              <a:tr h="37509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использования имущества </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2 350,5</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3 946,1</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01095436"/>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оказания платных услуг</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201,8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143,8</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8259248"/>
                  </a:ext>
                </a:extLst>
              </a:tr>
              <a:tr h="9136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поступающие в порядке возмещения расходов, понесенных   в связи с эксплуатацией имущества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429,8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593,1</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664157793"/>
                  </a:ext>
                </a:extLst>
              </a:tr>
              <a:tr h="62457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компенсации затрат бюджетов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4 540,3</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3 972,7</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691163740"/>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продажи земельных участков</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1 691,1</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3 431,3</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292603"/>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Штрафы, санкции, возмещение ущерба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71,2</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3 211,3</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22219300"/>
                  </a:ext>
                </a:extLst>
              </a:tr>
              <a:tr h="361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неналоговые доходы</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636,8</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495,7</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74421122"/>
                  </a:ext>
                </a:extLst>
              </a:tr>
            </a:tbl>
          </a:graphicData>
        </a:graphic>
      </p:graphicFrame>
    </p:spTree>
    <p:extLst>
      <p:ext uri="{BB962C8B-B14F-4D97-AF65-F5344CB8AC3E}">
        <p14:creationId xmlns:p14="http://schemas.microsoft.com/office/powerpoint/2010/main" val="376954290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93712" y="116632"/>
            <a:ext cx="86868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безвозмездных поступлений в бюджет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 </a:t>
            </a:r>
          </a:p>
        </p:txBody>
      </p:sp>
      <p:cxnSp>
        <p:nvCxnSpPr>
          <p:cNvPr id="7" name="Прямая со стрелкой 6"/>
          <p:cNvCxnSpPr/>
          <p:nvPr/>
        </p:nvCxnSpPr>
        <p:spPr>
          <a:xfrm>
            <a:off x="2555776" y="2348880"/>
            <a:ext cx="432048" cy="21602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Диаграмма 8"/>
          <p:cNvGraphicFramePr>
            <a:graphicFrameLocks/>
          </p:cNvGraphicFramePr>
          <p:nvPr>
            <p:extLst>
              <p:ext uri="{D42A27DB-BD31-4B8C-83A1-F6EECF244321}">
                <p14:modId xmlns:p14="http://schemas.microsoft.com/office/powerpoint/2010/main" val="2408572465"/>
              </p:ext>
            </p:extLst>
          </p:nvPr>
        </p:nvGraphicFramePr>
        <p:xfrm>
          <a:off x="467544" y="1340768"/>
          <a:ext cx="8064896" cy="46439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p:cNvGraphicFramePr>
            <a:graphicFrameLocks/>
          </p:cNvGraphicFramePr>
          <p:nvPr>
            <p:extLst>
              <p:ext uri="{D42A27DB-BD31-4B8C-83A1-F6EECF244321}">
                <p14:modId xmlns:p14="http://schemas.microsoft.com/office/powerpoint/2010/main" val="2705789535"/>
              </p:ext>
            </p:extLst>
          </p:nvPr>
        </p:nvGraphicFramePr>
        <p:xfrm>
          <a:off x="323527" y="1196752"/>
          <a:ext cx="8424937" cy="46625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3732823442"/>
              </p:ext>
            </p:extLst>
          </p:nvPr>
        </p:nvGraphicFramePr>
        <p:xfrm>
          <a:off x="493712" y="1259632"/>
          <a:ext cx="8182743" cy="4889017"/>
        </p:xfrm>
        <a:graphic>
          <a:graphicData uri="http://schemas.openxmlformats.org/drawingml/2006/table">
            <a:tbl>
              <a:tblPr firstRow="1" bandRow="1">
                <a:tableStyleId>{F5AB1C69-6EDB-4FF4-983F-18BD219EF322}</a:tableStyleId>
              </a:tblPr>
              <a:tblGrid>
                <a:gridCol w="5590455">
                  <a:extLst>
                    <a:ext uri="{9D8B030D-6E8A-4147-A177-3AD203B41FA5}">
                      <a16:colId xmlns:a16="http://schemas.microsoft.com/office/drawing/2014/main" val="2495206443"/>
                    </a:ext>
                  </a:extLst>
                </a:gridCol>
                <a:gridCol w="1296144">
                  <a:extLst>
                    <a:ext uri="{9D8B030D-6E8A-4147-A177-3AD203B41FA5}">
                      <a16:colId xmlns:a16="http://schemas.microsoft.com/office/drawing/2014/main" val="1967796839"/>
                    </a:ext>
                  </a:extLst>
                </a:gridCol>
                <a:gridCol w="1296144">
                  <a:extLst>
                    <a:ext uri="{9D8B030D-6E8A-4147-A177-3AD203B41FA5}">
                      <a16:colId xmlns:a16="http://schemas.microsoft.com/office/drawing/2014/main" val="2027086252"/>
                    </a:ext>
                  </a:extLst>
                </a:gridCol>
              </a:tblGrid>
              <a:tr h="373569">
                <a:tc>
                  <a:txBody>
                    <a:bodyPr/>
                    <a:lstStyle/>
                    <a:p>
                      <a:r>
                        <a:rPr lang="ru-RU" sz="1600" b="1" dirty="0" smtClean="0">
                          <a:latin typeface="Times New Roman" panose="02020603050405020304" pitchFamily="18" charset="0"/>
                          <a:cs typeface="Times New Roman" panose="02020603050405020304" pitchFamily="18" charset="0"/>
                        </a:rPr>
                        <a:t>Безвозмездные поступления</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65923077"/>
                  </a:ext>
                </a:extLst>
              </a:tr>
              <a:tr h="534479">
                <a:tc>
                  <a:txBody>
                    <a:bodyPr/>
                    <a:lstStyle/>
                    <a:p>
                      <a:pPr algn="just"/>
                      <a:r>
                        <a:rPr lang="ru-RU" sz="1300" b="1" dirty="0" smtClean="0">
                          <a:latin typeface="Times New Roman" panose="02020603050405020304" pitchFamily="18" charset="0"/>
                          <a:cs typeface="Times New Roman" panose="02020603050405020304" pitchFamily="18" charset="0"/>
                        </a:rPr>
                        <a:t>Дотации  бюджетам городских поселений на выравнивание бюджетной обеспеченности</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101 332,8</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111 230,6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28524300"/>
                  </a:ext>
                </a:extLst>
              </a:tr>
              <a:tr h="898837">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на строительство, модернизацию, ремонт и содержание автомобильных дорог общего пользования, в том числе дорог в поселениях (за исключением автомобильных дорог федерального значения)</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0,0</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89 263,6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70613938"/>
                  </a:ext>
                </a:extLst>
              </a:tr>
              <a:tr h="495910">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городских поселений на реализацию программ формирования современной городской среды</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5 593,3</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5 252,8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30816952"/>
                  </a:ext>
                </a:extLst>
              </a:tr>
              <a:tr h="35445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Прочие субсидии бюджетам городских поселений</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91,6</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86,9</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18477231"/>
                  </a:ext>
                </a:extLst>
              </a:tr>
              <a:tr h="69737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Субвенции бюджетам городских поселений на осуществление первичного воинского учета на территориях, где отсутствуют военные комиссариаты</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1 815,4</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1 849,8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11575319"/>
                  </a:ext>
                </a:extLst>
              </a:tr>
              <a:tr h="89883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Межбюджетные трансферты,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7 898,0</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17 053,5</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698414"/>
                  </a:ext>
                </a:extLst>
              </a:tr>
              <a:tr h="635553">
                <a:tc>
                  <a:txBody>
                    <a:bodyPr/>
                    <a:lstStyle/>
                    <a:p>
                      <a:pPr algn="just"/>
                      <a:r>
                        <a:rPr lang="ru-RU" sz="1300" b="1" dirty="0" smtClean="0">
                          <a:latin typeface="Times New Roman" panose="02020603050405020304" pitchFamily="18" charset="0"/>
                          <a:cs typeface="Times New Roman" panose="02020603050405020304" pitchFamily="18" charset="0"/>
                        </a:rPr>
                        <a:t>Прочие межбюджетные трансферты, передаваемые бюджетам городских поселений</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151 706,4</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59 730,6</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66154844"/>
                  </a:ext>
                </a:extLst>
              </a:tr>
            </a:tbl>
          </a:graphicData>
        </a:graphic>
      </p:graphicFrame>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78904" y="53752"/>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расходов бюджета поселения                                за </a:t>
            </a:r>
            <a:r>
              <a:rPr lang="ru-RU" dirty="0" smtClean="0">
                <a:solidFill>
                  <a:srgbClr val="9933FF"/>
                </a:solidFill>
                <a:latin typeface="Times New Roman" panose="02020603050405020304" pitchFamily="18" charset="0"/>
                <a:ea typeface="+mn-ea"/>
                <a:cs typeface="+mn-cs"/>
              </a:rPr>
              <a:t>2024 год </a:t>
            </a:r>
            <a:r>
              <a:rPr lang="ru-RU" dirty="0">
                <a:solidFill>
                  <a:srgbClr val="9933FF"/>
                </a:solidFill>
                <a:latin typeface="Times New Roman" panose="02020603050405020304" pitchFamily="18" charset="0"/>
                <a:ea typeface="+mn-ea"/>
                <a:cs typeface="+mn-cs"/>
              </a:rPr>
              <a:t>(тыс. руб.)</a:t>
            </a:r>
          </a:p>
        </p:txBody>
      </p:sp>
      <p:sp>
        <p:nvSpPr>
          <p:cNvPr id="9" name="Выноска с четырьмя стрелками 8"/>
          <p:cNvSpPr/>
          <p:nvPr/>
        </p:nvSpPr>
        <p:spPr>
          <a:xfrm>
            <a:off x="3162147" y="2717212"/>
            <a:ext cx="2528563" cy="2199156"/>
          </a:xfrm>
          <a:prstGeom prst="quadArrowCallout">
            <a:avLst/>
          </a:prstGeom>
          <a:solidFill>
            <a:srgbClr val="0000FF"/>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ru-RU" sz="1700" b="1" dirty="0" smtClean="0">
                <a:solidFill>
                  <a:schemeClr val="bg1"/>
                </a:solidFill>
                <a:effectLst>
                  <a:outerShdw blurRad="38100" dist="38100" dir="2700000" algn="tl">
                    <a:srgbClr val="000000">
                      <a:alpha val="43137"/>
                    </a:srgbClr>
                  </a:outerShdw>
                </a:effectLst>
                <a:cs typeface="Arial" charset="0"/>
              </a:rPr>
              <a:t>Исполнено</a:t>
            </a:r>
            <a:endParaRPr lang="en-US" sz="1700" b="1" dirty="0">
              <a:solidFill>
                <a:schemeClr val="bg1"/>
              </a:solidFill>
              <a:effectLst>
                <a:outerShdw blurRad="38100" dist="38100" dir="2700000" algn="tl">
                  <a:srgbClr val="000000">
                    <a:alpha val="43137"/>
                  </a:srgbClr>
                </a:outerShdw>
              </a:effectLst>
              <a:cs typeface="Arial" charset="0"/>
            </a:endParaRPr>
          </a:p>
          <a:p>
            <a:pPr algn="ctr">
              <a:defRPr/>
            </a:pPr>
            <a:r>
              <a:rPr lang="ru-RU" sz="1700" b="1" dirty="0" smtClean="0">
                <a:solidFill>
                  <a:schemeClr val="bg1"/>
                </a:solidFill>
                <a:effectLst>
                  <a:outerShdw blurRad="38100" dist="38100" dir="2700000" algn="tl">
                    <a:srgbClr val="000000">
                      <a:alpha val="43137"/>
                    </a:srgbClr>
                  </a:outerShdw>
                </a:effectLst>
                <a:cs typeface="Arial" charset="0"/>
              </a:rPr>
              <a:t>474 164,6 тыс</a:t>
            </a:r>
            <a:r>
              <a:rPr lang="ru-RU" sz="1700" b="1" dirty="0">
                <a:solidFill>
                  <a:schemeClr val="bg1"/>
                </a:solidFill>
                <a:effectLst>
                  <a:outerShdw blurRad="38100" dist="38100" dir="2700000" algn="tl">
                    <a:srgbClr val="000000">
                      <a:alpha val="43137"/>
                    </a:srgbClr>
                  </a:outerShdw>
                </a:effectLst>
                <a:cs typeface="Arial" charset="0"/>
              </a:rPr>
              <a:t>. руб</a:t>
            </a:r>
            <a:r>
              <a:rPr lang="ru-RU" sz="1700" b="1" dirty="0">
                <a:solidFill>
                  <a:schemeClr val="tx1"/>
                </a:solidFill>
                <a:effectLst>
                  <a:outerShdw blurRad="38100" dist="38100" dir="2700000" algn="tl">
                    <a:srgbClr val="000000">
                      <a:alpha val="43137"/>
                    </a:srgbClr>
                  </a:outerShdw>
                </a:effectLst>
                <a:cs typeface="Arial" charset="0"/>
              </a:rPr>
              <a:t>.</a:t>
            </a:r>
          </a:p>
        </p:txBody>
      </p:sp>
      <p:sp>
        <p:nvSpPr>
          <p:cNvPr id="14" name="Скругленный прямоугольник 13"/>
          <p:cNvSpPr/>
          <p:nvPr/>
        </p:nvSpPr>
        <p:spPr>
          <a:xfrm>
            <a:off x="5940151" y="3178630"/>
            <a:ext cx="3096345" cy="8531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экономика</a:t>
            </a:r>
          </a:p>
          <a:p>
            <a:pPr algn="ctr"/>
            <a:r>
              <a:rPr lang="ru-RU" b="1" dirty="0" smtClean="0">
                <a:solidFill>
                  <a:schemeClr val="bg1"/>
                </a:solidFill>
                <a:cs typeface="Arial" charset="0"/>
              </a:rPr>
              <a:t>139 481,5 тыс</a:t>
            </a:r>
            <a:r>
              <a:rPr lang="ru-RU" b="1" dirty="0">
                <a:solidFill>
                  <a:schemeClr val="bg1"/>
                </a:solidFill>
                <a:cs typeface="Arial" charset="0"/>
              </a:rPr>
              <a:t>. руб.</a:t>
            </a:r>
          </a:p>
        </p:txBody>
      </p:sp>
      <p:sp>
        <p:nvSpPr>
          <p:cNvPr id="16" name="Скругленный прямоугольник 15"/>
          <p:cNvSpPr/>
          <p:nvPr/>
        </p:nvSpPr>
        <p:spPr>
          <a:xfrm>
            <a:off x="106002" y="1574036"/>
            <a:ext cx="2595903" cy="118665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ru-RU" b="1" dirty="0">
                <a:solidFill>
                  <a:schemeClr val="bg1"/>
                </a:solidFill>
                <a:cs typeface="Arial" charset="0"/>
              </a:rPr>
              <a:t>Физическая культура и </a:t>
            </a:r>
            <a:r>
              <a:rPr lang="ru-RU" b="1" dirty="0" smtClean="0">
                <a:solidFill>
                  <a:schemeClr val="bg1"/>
                </a:solidFill>
                <a:cs typeface="Arial" charset="0"/>
              </a:rPr>
              <a:t>спорт</a:t>
            </a:r>
            <a:endParaRPr lang="ru-RU" b="1" dirty="0">
              <a:solidFill>
                <a:schemeClr val="bg1"/>
              </a:solidFill>
              <a:cs typeface="Arial" charset="0"/>
            </a:endParaRPr>
          </a:p>
          <a:p>
            <a:pPr algn="ctr">
              <a:defRPr/>
            </a:pPr>
            <a:r>
              <a:rPr lang="ru-RU" b="1" dirty="0" smtClean="0">
                <a:solidFill>
                  <a:schemeClr val="bg1"/>
                </a:solidFill>
                <a:cs typeface="Arial" charset="0"/>
              </a:rPr>
              <a:t>332,7 </a:t>
            </a:r>
            <a:r>
              <a:rPr lang="ru-RU" b="1" dirty="0">
                <a:solidFill>
                  <a:schemeClr val="bg1"/>
                </a:solidFill>
                <a:latin typeface="Arial" charset="0"/>
                <a:cs typeface="Arial" charset="0"/>
              </a:rPr>
              <a:t>тыс. руб.</a:t>
            </a:r>
          </a:p>
        </p:txBody>
      </p:sp>
      <p:sp>
        <p:nvSpPr>
          <p:cNvPr id="17" name="Скругленный прямоугольник 16"/>
          <p:cNvSpPr/>
          <p:nvPr/>
        </p:nvSpPr>
        <p:spPr>
          <a:xfrm>
            <a:off x="2879273" y="1569498"/>
            <a:ext cx="2866604" cy="936104"/>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Общегосударственные расходы</a:t>
            </a:r>
            <a:endParaRPr lang="en-US" b="1" dirty="0">
              <a:solidFill>
                <a:schemeClr val="bg1"/>
              </a:solidFill>
              <a:cs typeface="Arial" charset="0"/>
            </a:endParaRPr>
          </a:p>
          <a:p>
            <a:pPr algn="ctr"/>
            <a:r>
              <a:rPr lang="ru-RU" b="1" dirty="0">
                <a:solidFill>
                  <a:schemeClr val="bg1"/>
                </a:solidFill>
                <a:cs typeface="Arial" charset="0"/>
              </a:rPr>
              <a:t> </a:t>
            </a:r>
            <a:r>
              <a:rPr lang="ru-RU" b="1" dirty="0" smtClean="0">
                <a:solidFill>
                  <a:schemeClr val="bg1"/>
                </a:solidFill>
                <a:cs typeface="Arial" charset="0"/>
              </a:rPr>
              <a:t>101 004,2 тыс</a:t>
            </a:r>
            <a:r>
              <a:rPr lang="ru-RU" b="1" dirty="0">
                <a:solidFill>
                  <a:schemeClr val="bg1"/>
                </a:solidFill>
                <a:cs typeface="Arial" charset="0"/>
              </a:rPr>
              <a:t>. руб.</a:t>
            </a:r>
          </a:p>
        </p:txBody>
      </p:sp>
      <p:sp>
        <p:nvSpPr>
          <p:cNvPr id="18" name="Скругленный прямоугольник 17"/>
          <p:cNvSpPr/>
          <p:nvPr/>
        </p:nvSpPr>
        <p:spPr>
          <a:xfrm>
            <a:off x="98001" y="4113296"/>
            <a:ext cx="3033840" cy="89988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Культура, кинематография</a:t>
            </a:r>
            <a:endParaRPr lang="en-US" b="1" dirty="0">
              <a:solidFill>
                <a:schemeClr val="bg1"/>
              </a:solidFill>
              <a:cs typeface="Arial" charset="0"/>
            </a:endParaRPr>
          </a:p>
          <a:p>
            <a:pPr algn="ctr"/>
            <a:r>
              <a:rPr lang="ru-RU" b="1" dirty="0" smtClean="0">
                <a:solidFill>
                  <a:schemeClr val="bg1"/>
                </a:solidFill>
                <a:cs typeface="Arial" charset="0"/>
              </a:rPr>
              <a:t>13 519,4 тыс</a:t>
            </a:r>
            <a:r>
              <a:rPr lang="ru-RU" b="1" dirty="0">
                <a:solidFill>
                  <a:schemeClr val="bg1"/>
                </a:solidFill>
                <a:cs typeface="Arial" charset="0"/>
              </a:rPr>
              <a:t>. руб.</a:t>
            </a:r>
          </a:p>
        </p:txBody>
      </p:sp>
      <p:sp>
        <p:nvSpPr>
          <p:cNvPr id="19" name="Скругленный прямоугольник 18"/>
          <p:cNvSpPr/>
          <p:nvPr/>
        </p:nvSpPr>
        <p:spPr>
          <a:xfrm>
            <a:off x="102167" y="2911358"/>
            <a:ext cx="2595903" cy="1000076"/>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Социальная политика</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961,1 </a:t>
            </a:r>
            <a:r>
              <a:rPr lang="ru-RU" b="1" dirty="0">
                <a:solidFill>
                  <a:schemeClr val="bg1"/>
                </a:solidFill>
                <a:cs typeface="Arial" charset="0"/>
              </a:rPr>
              <a:t>тыс. руб.</a:t>
            </a:r>
          </a:p>
        </p:txBody>
      </p:sp>
      <p:sp>
        <p:nvSpPr>
          <p:cNvPr id="20" name="Скругленный прямоугольник 19"/>
          <p:cNvSpPr/>
          <p:nvPr/>
        </p:nvSpPr>
        <p:spPr>
          <a:xfrm>
            <a:off x="5940153" y="1569497"/>
            <a:ext cx="3096344" cy="1456502"/>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безопасность и правоохранительная деятельность</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4 571,0 тыс</a:t>
            </a:r>
            <a:r>
              <a:rPr lang="ru-RU" b="1" dirty="0">
                <a:solidFill>
                  <a:schemeClr val="bg1"/>
                </a:solidFill>
                <a:cs typeface="Arial" charset="0"/>
              </a:rPr>
              <a:t>. руб.</a:t>
            </a:r>
          </a:p>
        </p:txBody>
      </p:sp>
      <p:sp>
        <p:nvSpPr>
          <p:cNvPr id="21" name="Скругленный прямоугольник 20"/>
          <p:cNvSpPr/>
          <p:nvPr/>
        </p:nvSpPr>
        <p:spPr>
          <a:xfrm>
            <a:off x="5940152" y="4225271"/>
            <a:ext cx="3096344" cy="931921"/>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Жилищно-коммунальное хозяйство</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212 395,8 тыс</a:t>
            </a:r>
            <a:r>
              <a:rPr lang="ru-RU" b="1" dirty="0">
                <a:solidFill>
                  <a:schemeClr val="bg1"/>
                </a:solidFill>
                <a:cs typeface="Arial" charset="0"/>
              </a:rPr>
              <a:t>. руб.</a:t>
            </a:r>
          </a:p>
        </p:txBody>
      </p:sp>
      <p:sp>
        <p:nvSpPr>
          <p:cNvPr id="2" name="Скругленный прямоугольник 17"/>
          <p:cNvSpPr/>
          <p:nvPr/>
        </p:nvSpPr>
        <p:spPr>
          <a:xfrm>
            <a:off x="1181150" y="5275420"/>
            <a:ext cx="3033840"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Образование</a:t>
            </a:r>
            <a:endParaRPr lang="en-US" b="1" dirty="0">
              <a:solidFill>
                <a:schemeClr val="bg1"/>
              </a:solidFill>
              <a:cs typeface="Arial" charset="0"/>
            </a:endParaRPr>
          </a:p>
          <a:p>
            <a:pPr algn="ctr"/>
            <a:r>
              <a:rPr lang="ru-RU" b="1" dirty="0" smtClean="0">
                <a:solidFill>
                  <a:schemeClr val="bg1"/>
                </a:solidFill>
                <a:cs typeface="Arial" charset="0"/>
              </a:rPr>
              <a:t>49,1 </a:t>
            </a:r>
            <a:r>
              <a:rPr lang="ru-RU" b="1" dirty="0">
                <a:solidFill>
                  <a:schemeClr val="bg1"/>
                </a:solidFill>
                <a:cs typeface="Arial" charset="0"/>
              </a:rPr>
              <a:t>тыс. руб.</a:t>
            </a:r>
          </a:p>
        </p:txBody>
      </p:sp>
      <p:sp>
        <p:nvSpPr>
          <p:cNvPr id="13" name="Скругленный прямоугольник 17"/>
          <p:cNvSpPr/>
          <p:nvPr/>
        </p:nvSpPr>
        <p:spPr>
          <a:xfrm>
            <a:off x="4716016" y="5309823"/>
            <a:ext cx="3096344"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оборона</a:t>
            </a:r>
            <a:endParaRPr lang="en-US" b="1" dirty="0">
              <a:solidFill>
                <a:schemeClr val="bg1"/>
              </a:solidFill>
              <a:cs typeface="Arial" charset="0"/>
            </a:endParaRPr>
          </a:p>
          <a:p>
            <a:pPr algn="ctr"/>
            <a:r>
              <a:rPr lang="ru-RU" b="1" dirty="0" smtClean="0">
                <a:solidFill>
                  <a:schemeClr val="bg1"/>
                </a:solidFill>
                <a:cs typeface="Arial" charset="0"/>
              </a:rPr>
              <a:t>1 849,8 </a:t>
            </a:r>
            <a:r>
              <a:rPr lang="ru-RU" b="1" dirty="0">
                <a:solidFill>
                  <a:schemeClr val="bg1"/>
                </a:solidFill>
                <a:cs typeface="Arial" charset="0"/>
              </a:rPr>
              <a:t>тыс. руб.</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7344" y="98629"/>
            <a:ext cx="7920880" cy="1384995"/>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Расходы на реализацию муниципальных  программ поселения</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 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2024 год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sp>
        <p:nvSpPr>
          <p:cNvPr id="3" name="Стрелка вверх 2"/>
          <p:cNvSpPr/>
          <p:nvPr/>
        </p:nvSpPr>
        <p:spPr>
          <a:xfrm>
            <a:off x="1475656" y="2564904"/>
            <a:ext cx="2592288" cy="3456384"/>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419 559,0</a:t>
            </a:r>
            <a:endParaRPr lang="ru-RU" b="1" dirty="0">
              <a:solidFill>
                <a:schemeClr val="tx1"/>
              </a:solidFill>
            </a:endParaRPr>
          </a:p>
        </p:txBody>
      </p:sp>
      <p:sp>
        <p:nvSpPr>
          <p:cNvPr id="6" name="Стрелка вверх 5"/>
          <p:cNvSpPr/>
          <p:nvPr/>
        </p:nvSpPr>
        <p:spPr>
          <a:xfrm>
            <a:off x="5364088" y="2429272"/>
            <a:ext cx="2592288" cy="3592016"/>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474 164,6</a:t>
            </a:r>
            <a:endParaRPr lang="ru-RU" b="1" dirty="0">
              <a:solidFill>
                <a:schemeClr val="tx1"/>
              </a:solidFill>
            </a:endParaRPr>
          </a:p>
        </p:txBody>
      </p:sp>
      <p:sp>
        <p:nvSpPr>
          <p:cNvPr id="7" name="Овал 6"/>
          <p:cNvSpPr/>
          <p:nvPr/>
        </p:nvSpPr>
        <p:spPr>
          <a:xfrm>
            <a:off x="1763688" y="1660612"/>
            <a:ext cx="2304256" cy="512440"/>
          </a:xfrm>
          <a:prstGeom prst="ellips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8" name="Овал 7"/>
          <p:cNvSpPr/>
          <p:nvPr/>
        </p:nvSpPr>
        <p:spPr>
          <a:xfrm>
            <a:off x="5508104" y="163611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9" name="Прямоугольник 8"/>
          <p:cNvSpPr/>
          <p:nvPr/>
        </p:nvSpPr>
        <p:spPr>
          <a:xfrm>
            <a:off x="2483768" y="2233096"/>
            <a:ext cx="4572000" cy="430887"/>
          </a:xfrm>
          <a:prstGeom prst="rect">
            <a:avLst/>
          </a:prstGeom>
        </p:spPr>
        <p:txBody>
          <a:bodyPr>
            <a:spAutoFit/>
          </a:bodyPr>
          <a:lstStyle/>
          <a:p>
            <a:pPr algn="ctr">
              <a:defRPr sz="1788" b="1" i="0" u="none" strike="noStrike" kern="1200" baseline="0">
                <a:solidFill>
                  <a:prstClr val="black"/>
                </a:solidFill>
                <a:latin typeface="+mn-lt"/>
                <a:ea typeface="+mn-ea"/>
                <a:cs typeface="+mn-cs"/>
              </a:defRPr>
            </a:pPr>
            <a:r>
              <a:rPr lang="ru-RU" sz="1100" b="1" dirty="0">
                <a:solidFill>
                  <a:prstClr val="black"/>
                </a:solidFill>
              </a:rPr>
              <a:t>*с 2019 года в поселении реализуются </a:t>
            </a:r>
            <a:endParaRPr lang="ru-RU" sz="1100" b="1" dirty="0" smtClean="0">
              <a:solidFill>
                <a:prstClr val="black"/>
              </a:solidFill>
            </a:endParaRPr>
          </a:p>
          <a:p>
            <a:pPr algn="ctr">
              <a:defRPr sz="1788" b="1" i="0" u="none" strike="noStrike" kern="1200" baseline="0">
                <a:solidFill>
                  <a:prstClr val="black"/>
                </a:solidFill>
                <a:latin typeface="+mn-lt"/>
                <a:ea typeface="+mn-ea"/>
                <a:cs typeface="+mn-cs"/>
              </a:defRPr>
            </a:pPr>
            <a:r>
              <a:rPr lang="ru-RU" sz="1100" b="1" dirty="0" smtClean="0">
                <a:solidFill>
                  <a:prstClr val="black"/>
                </a:solidFill>
              </a:rPr>
              <a:t>только </a:t>
            </a:r>
            <a:r>
              <a:rPr lang="ru-RU" sz="1100" b="1" dirty="0">
                <a:solidFill>
                  <a:prstClr val="black"/>
                </a:solidFill>
              </a:rPr>
              <a:t>муниципальные программы </a:t>
            </a:r>
            <a:endParaRPr lang="en-US" sz="1100" b="1" dirty="0">
              <a:solidFill>
                <a:prstClr val="black"/>
              </a:solidFill>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626426" y="4140671"/>
            <a:ext cx="4038321" cy="1866749"/>
          </a:xfrm>
          <a:prstGeom prst="roundRect">
            <a:avLst/>
          </a:prstGeom>
          <a:gradFill>
            <a:gsLst>
              <a:gs pos="0">
                <a:srgbClr val="FF0000"/>
              </a:gs>
              <a:gs pos="83899">
                <a:srgbClr val="66FF33"/>
              </a:gs>
              <a:gs pos="73030">
                <a:srgbClr val="FFFF00"/>
              </a:gs>
              <a:gs pos="42000">
                <a:schemeClr val="accent4">
                  <a:shade val="93000"/>
                  <a:satMod val="130000"/>
                </a:schemeClr>
              </a:gs>
              <a:gs pos="100000">
                <a:schemeClr val="accent4">
                  <a:shade val="94000"/>
                  <a:satMod val="135000"/>
                </a:schemeClr>
              </a:gs>
            </a:gsLst>
          </a:gradFill>
        </p:spPr>
        <p:style>
          <a:lnRef idx="0">
            <a:schemeClr val="accent4"/>
          </a:lnRef>
          <a:fillRef idx="3">
            <a:schemeClr val="accent4"/>
          </a:fillRef>
          <a:effectRef idx="3">
            <a:schemeClr val="accent4"/>
          </a:effectRef>
          <a:fontRef idx="minor">
            <a:schemeClr val="lt1"/>
          </a:fontRef>
        </p:style>
        <p:txBody>
          <a:bodyPr anchor="ctr"/>
          <a:lstStyle/>
          <a:p>
            <a:pPr algn="ctr" fontAlgn="b"/>
            <a:endParaRPr lang="ru-RU" sz="2000" b="1" dirty="0">
              <a:solidFill>
                <a:schemeClr val="bg1"/>
              </a:solidFill>
              <a:latin typeface="Arial" charset="0"/>
              <a:cs typeface="Arial" charset="0"/>
            </a:endParaRPr>
          </a:p>
          <a:p>
            <a:pPr algn="ctr" fontAlgn="b"/>
            <a:r>
              <a:rPr lang="ru-RU" sz="2000" b="1" dirty="0">
                <a:solidFill>
                  <a:schemeClr val="tx1"/>
                </a:solidFill>
                <a:cs typeface="Arial" charset="0"/>
              </a:rPr>
              <a:t>Содержание в нормативном </a:t>
            </a:r>
            <a:r>
              <a:rPr lang="ru-RU" sz="2000" b="1" dirty="0">
                <a:solidFill>
                  <a:schemeClr val="bg1"/>
                </a:solidFill>
                <a:cs typeface="Arial" charset="0"/>
              </a:rPr>
              <a:t>состоянии 16,96 км. </a:t>
            </a:r>
          </a:p>
          <a:p>
            <a:pPr algn="ctr" fontAlgn="b"/>
            <a:r>
              <a:rPr lang="ru-RU" sz="2000" b="1" dirty="0">
                <a:solidFill>
                  <a:schemeClr val="bg1"/>
                </a:solidFill>
                <a:cs typeface="Arial" charset="0"/>
              </a:rPr>
              <a:t>автомобильных дорог </a:t>
            </a:r>
          </a:p>
          <a:p>
            <a:pPr algn="ctr" fontAlgn="b"/>
            <a:r>
              <a:rPr lang="ru-RU" sz="2000" b="1" dirty="0">
                <a:solidFill>
                  <a:schemeClr val="bg1"/>
                </a:solidFill>
                <a:cs typeface="Arial" charset="0"/>
              </a:rPr>
              <a:t> </a:t>
            </a:r>
          </a:p>
          <a:p>
            <a:pPr algn="ctr" fontAlgn="b"/>
            <a:endParaRPr lang="ru-RU" sz="2000" b="1" dirty="0">
              <a:solidFill>
                <a:schemeClr val="bg1"/>
              </a:solidFill>
              <a:cs typeface="Arial" charset="0"/>
            </a:endParaRPr>
          </a:p>
        </p:txBody>
      </p:sp>
      <p:sp>
        <p:nvSpPr>
          <p:cNvPr id="4" name="Заголовок 3"/>
          <p:cNvSpPr>
            <a:spLocks noGrp="1"/>
          </p:cNvSpPr>
          <p:nvPr>
            <p:ph type="title"/>
          </p:nvPr>
        </p:nvSpPr>
        <p:spPr>
          <a:xfrm>
            <a:off x="827584"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дорожного фонда городского поселения Излучинск </a:t>
            </a:r>
            <a:r>
              <a:rPr lang="ru-RU" dirty="0" smtClean="0">
                <a:solidFill>
                  <a:srgbClr val="9933FF"/>
                </a:solidFill>
                <a:latin typeface="Times New Roman" panose="02020603050405020304" pitchFamily="18" charset="0"/>
                <a:ea typeface="+mn-ea"/>
                <a:cs typeface="+mn-cs"/>
              </a:rPr>
              <a:t>з</a:t>
            </a:r>
            <a:r>
              <a:rPr lang="en-US" dirty="0" smtClean="0">
                <a:solidFill>
                  <a:srgbClr val="9933FF"/>
                </a:solidFill>
                <a:latin typeface="Times New Roman" panose="02020603050405020304" pitchFamily="18" charset="0"/>
                <a:ea typeface="+mn-ea"/>
                <a:cs typeface="+mn-cs"/>
              </a:rPr>
              <a:t>а </a:t>
            </a:r>
            <a:r>
              <a:rPr lang="ru-RU" dirty="0" smtClean="0">
                <a:solidFill>
                  <a:srgbClr val="9933FF"/>
                </a:solidFill>
                <a:latin typeface="Times New Roman" panose="02020603050405020304" pitchFamily="18" charset="0"/>
                <a:ea typeface="+mn-ea"/>
                <a:cs typeface="+mn-cs"/>
              </a:rPr>
              <a:t>2024 год</a:t>
            </a:r>
            <a:endParaRPr lang="ru-RU" dirty="0">
              <a:solidFill>
                <a:srgbClr val="9933FF"/>
              </a:solidFill>
              <a:latin typeface="Times New Roman" panose="02020603050405020304" pitchFamily="18" charset="0"/>
              <a:ea typeface="+mn-ea"/>
              <a:cs typeface="+mn-cs"/>
            </a:endParaRPr>
          </a:p>
        </p:txBody>
      </p:sp>
      <p:sp>
        <p:nvSpPr>
          <p:cNvPr id="3" name="Скругленный прямоугольник 7"/>
          <p:cNvSpPr/>
          <p:nvPr/>
        </p:nvSpPr>
        <p:spPr>
          <a:xfrm>
            <a:off x="2803742" y="1442236"/>
            <a:ext cx="3683697" cy="1287561"/>
          </a:xfrm>
          <a:prstGeom prst="roundRect">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lgn="ctr" fontAlgn="b"/>
            <a:r>
              <a:rPr lang="ru-RU" sz="2000" b="1" dirty="0">
                <a:solidFill>
                  <a:schemeClr val="bg1"/>
                </a:solidFill>
                <a:cs typeface="Arial" charset="0"/>
              </a:rPr>
              <a:t>Исполнено </a:t>
            </a:r>
            <a:endParaRPr lang="ru-RU" sz="2000" b="1" dirty="0" smtClean="0">
              <a:solidFill>
                <a:schemeClr val="bg1"/>
              </a:solidFill>
              <a:cs typeface="Arial" charset="0"/>
            </a:endParaRPr>
          </a:p>
          <a:p>
            <a:pPr algn="ctr" fontAlgn="b"/>
            <a:r>
              <a:rPr lang="ru-RU" sz="2000" b="1" dirty="0" smtClean="0">
                <a:solidFill>
                  <a:schemeClr val="bg1"/>
                </a:solidFill>
                <a:cs typeface="Arial" charset="0"/>
              </a:rPr>
              <a:t>132 029,3 тыс</a:t>
            </a:r>
            <a:r>
              <a:rPr lang="ru-RU" sz="2000" b="1" dirty="0">
                <a:solidFill>
                  <a:schemeClr val="bg1"/>
                </a:solidFill>
                <a:cs typeface="Arial" charset="0"/>
              </a:rPr>
              <a:t>. рублей</a:t>
            </a:r>
          </a:p>
          <a:p>
            <a:pPr algn="ctr" fontAlgn="b"/>
            <a:r>
              <a:rPr lang="ru-RU" sz="2000" b="1" dirty="0">
                <a:solidFill>
                  <a:schemeClr val="bg1"/>
                </a:solidFill>
                <a:cs typeface="Arial" charset="0"/>
              </a:rPr>
              <a:t> </a:t>
            </a:r>
          </a:p>
        </p:txBody>
      </p:sp>
      <p:sp>
        <p:nvSpPr>
          <p:cNvPr id="51217" name="AutoShape 17"/>
          <p:cNvSpPr>
            <a:spLocks noChangeArrowheads="1"/>
          </p:cNvSpPr>
          <p:nvPr/>
        </p:nvSpPr>
        <p:spPr bwMode="auto">
          <a:xfrm rot="16200000">
            <a:off x="4271742" y="3053629"/>
            <a:ext cx="747691" cy="665693"/>
          </a:xfrm>
          <a:prstGeom prst="leftArrow">
            <a:avLst>
              <a:gd name="adj1" fmla="val 50000"/>
              <a:gd name="adj2" fmla="val 42378"/>
            </a:avLst>
          </a:prstGeom>
          <a:solidFill>
            <a:srgbClr val="9900FF"/>
          </a:solidFill>
          <a:ln w="9525">
            <a:solidFill>
              <a:srgbClr val="CC99FF"/>
            </a:solidFill>
            <a:miter lim="800000"/>
            <a:headEnd/>
            <a:tailEnd/>
          </a:ln>
          <a:effectLst/>
        </p:spPr>
        <p:txBody>
          <a:bodyPr wrap="none" anchor="ctr"/>
          <a:lstStyle/>
          <a:p>
            <a:endParaRPr lang="ru-RU"/>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24652</TotalTime>
  <Words>2647</Words>
  <Application>Microsoft Office PowerPoint</Application>
  <PresentationFormat>Экран (4:3)</PresentationFormat>
  <Paragraphs>211</Paragraphs>
  <Slides>16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3</vt:i4>
      </vt:variant>
      <vt:variant>
        <vt:lpstr>Заголовки слайдов</vt:lpstr>
      </vt:variant>
      <vt:variant>
        <vt:i4>16</vt:i4>
      </vt:variant>
    </vt:vector>
  </HeadingPairs>
  <TitlesOfParts>
    <vt:vector size="22" baseType="lpstr">
      <vt:lpstr>Arial</vt:lpstr>
      <vt:lpstr>Calibri</vt:lpstr>
      <vt:lpstr>Times New Roman</vt:lpstr>
      <vt:lpstr>Тема1</vt:lpstr>
      <vt:lpstr>1_Тема1</vt:lpstr>
      <vt:lpstr>1_Тема Office</vt:lpstr>
      <vt:lpstr>Презентация PowerPoint</vt:lpstr>
      <vt:lpstr>Презентация PowerPoint</vt:lpstr>
      <vt:lpstr>Презентация PowerPoint</vt:lpstr>
      <vt:lpstr>Структура налоговых поступлений в бюджет поселения за 2024 год (тыс. руб.) </vt:lpstr>
      <vt:lpstr>Структура неналоговых поступлений в бюджет поселения за 2024 год (тыс. руб.)   </vt:lpstr>
      <vt:lpstr>Структура безвозмездных поступлений в бюджет поселения за 2024 год (тыс. руб.) </vt:lpstr>
      <vt:lpstr>Структура расходов бюджета поселения                                за 2024 год (тыс. руб.)</vt:lpstr>
      <vt:lpstr>Презентация PowerPoint</vt:lpstr>
      <vt:lpstr>Расходы дорожного фонда городского поселения Излучинск за 2024 год</vt:lpstr>
      <vt:lpstr>Расходы на благоустройство городского поселения Излучинск за 2024 год</vt:lpstr>
      <vt:lpstr>Расходы на культуру, кинематографию  городского поселения Излучинск   за 2024 год </vt:lpstr>
      <vt:lpstr>Презентация PowerPoint</vt:lpstr>
      <vt:lpstr>Презентация PowerPoint</vt:lpstr>
      <vt:lpstr>Презентация PowerPoint</vt:lpstr>
      <vt:lpstr>Презентация PowerPoint</vt:lpstr>
      <vt:lpstr>Презентация PowerPoint</vt:lpstr>
    </vt:vector>
  </TitlesOfParts>
  <Company>DG Win&amp;Soft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c:creator>
  <cp:lastModifiedBy>1</cp:lastModifiedBy>
  <cp:revision>900</cp:revision>
  <cp:lastPrinted>2025-03-12T05:32:08Z</cp:lastPrinted>
  <dcterms:created xsi:type="dcterms:W3CDTF">2012-01-27T08:52:51Z</dcterms:created>
  <dcterms:modified xsi:type="dcterms:W3CDTF">2025-03-12T06:31:34Z</dcterms:modified>
</cp:coreProperties>
</file>