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  <p:sldMasterId id="2147483838" r:id="rId2"/>
    <p:sldMasterId id="2147483852" r:id="rId3"/>
  </p:sldMasterIdLst>
  <p:notesMasterIdLst>
    <p:notesMasterId r:id="rId17"/>
  </p:notesMasterIdLst>
  <p:sldIdLst>
    <p:sldId id="267" r:id="rId4"/>
    <p:sldId id="257" r:id="rId5"/>
    <p:sldId id="258" r:id="rId6"/>
    <p:sldId id="259" r:id="rId7"/>
    <p:sldId id="280" r:id="rId8"/>
    <p:sldId id="269" r:id="rId9"/>
    <p:sldId id="277" r:id="rId10"/>
    <p:sldId id="278" r:id="rId11"/>
    <p:sldId id="265" r:id="rId12"/>
    <p:sldId id="264" r:id="rId13"/>
    <p:sldId id="271" r:id="rId14"/>
    <p:sldId id="281" r:id="rId15"/>
    <p:sldId id="268" r:id="rId16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9933FF"/>
    <a:srgbClr val="9900FF"/>
    <a:srgbClr val="FFFFFF"/>
    <a:srgbClr val="0000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5" autoAdjust="0"/>
    <p:restoredTop sz="86462" autoAdjust="0"/>
  </p:normalViewPr>
  <p:slideViewPr>
    <p:cSldViewPr>
      <p:cViewPr varScale="1">
        <p:scale>
          <a:sx n="73" d="100"/>
          <a:sy n="73" d="100"/>
        </p:scale>
        <p:origin x="1181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40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0.60\OtdPlan\2021%20&#1075;&#1086;&#1076;\&#1054;&#1090;&#1095;&#1077;&#1090;%20&#1079;&#1072;%201%20&#1087;&#1086;&#1083;&#1091;&#1075;&#1086;&#1076;&#1080;&#1077;%202021\&#1041;&#1102;&#1076;&#1078;&#1077;&#1090;%20&#1076;&#1083;&#1103;%20&#1075;&#1088;&#1072;&#1078;&#1076;&#1072;&#1085;\&#1048;&#1090;&#1086;&#1075;&#1080;\&#1090;&#1072;&#1073;&#1083;&#1080;&#1094;&#1099;%20&#1082;%20&#1080;&#1090;&#1086;&#1075;&#1072;&#1084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60\OtdPlan\2023%20&#1075;&#1086;&#1076;\&#1054;&#1090;&#1095;&#1077;&#1090;%20&#1079;&#1072;%201%20&#1087;&#1086;&#1083;&#1091;&#1075;&#1086;&#1076;&#1080;&#1077;\&#1041;&#1102;&#1076;&#1078;&#1077;&#1090;%20&#1076;&#1083;&#1103;%20&#1075;&#1088;&#1072;&#1078;&#1076;&#1072;&#1085;\&#1054;&#1090;&#1095;&#1077;&#1090;\&#1090;&#1072;&#1073;&#1083;&#1080;&#1094;&#1099;%20&#1082;%20&#1080;&#1090;&#1086;&#1075;&#1072;&#108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10.60\OtdPlan\2024%20&#1075;&#1086;&#1076;\&#1054;&#1090;&#1095;&#1077;&#1090;%20&#1079;&#1072;%201%20&#1087;&#1086;&#1083;&#1091;&#1075;&#1086;&#1076;&#1080;&#1077;\&#1041;&#1102;&#1076;&#1078;&#1077;&#1090;%20&#1076;&#1083;&#1103;%20&#1075;&#1088;&#1072;&#1078;&#1076;&#1072;&#1085;\&#1054;&#1090;&#1095;&#1077;&#1090;\&#1090;&#1072;&#1073;&#1083;&#1080;&#1094;&#1099;%20&#1082;%20&#1080;&#1090;&#1086;&#1075;&#1072;&#1084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disk\OtdPlan\2025%20&#1075;&#1086;&#1076;\&#1054;&#1090;&#1095;&#1077;&#1090;%20&#1079;&#1072;%2012%20&#1084;&#1077;&#1089;&#1103;&#1094;&#1077;&#1074;\&#1041;&#1102;&#1076;&#1078;&#1077;&#1090;%20&#1076;&#1083;&#1103;%20&#1075;&#1088;&#1072;&#1078;&#1076;&#1072;&#1085;\&#1054;&#1090;&#1095;&#1077;&#1090;\&#1090;&#1072;&#1073;&#1083;&#1080;&#1094;&#1099;%20&#1082;%20&#1080;&#1090;&#1086;&#1075;&#1072;&#1084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4\Desktop\&#1048;&#1090;&#1086;&#1075;&#1080;%20&#1079;&#1072;%20%202020%20&#1075;&#1086;&#1076;\&#1041;&#1102;&#1076;&#1078;&#1077;&#1090;%20&#1076;&#1083;&#1103;%20&#1075;&#1088;&#1072;&#1078;&#1076;&#1072;&#1085;\&#1090;&#1072;&#1073;&#1083;&#1080;&#1094;&#1099;%20&#1082;%20&#1080;&#1090;&#1086;&#1075;&#1072;&#108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57596371882086"/>
          <c:y val="5.6962025316455694E-2"/>
          <c:w val="0.45238095238095238"/>
          <c:h val="0.84177215189873422"/>
        </c:manualLayout>
      </c:layout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90"/>
      </c:pie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846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06235598263153"/>
          <c:y val="0.13458853269463081"/>
          <c:w val="0.74049281613581341"/>
          <c:h val="0.7752329706297227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'структура доходов'!$C$1</c:f>
              <c:strCache>
                <c:ptCount val="1"/>
                <c:pt idx="0">
                  <c:v>налоговые доходы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rgbClr val="FF3399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59E-4644-ABEC-B4A6F21CF305}"/>
              </c:ext>
            </c:extLst>
          </c:dPt>
          <c:dPt>
            <c:idx val="1"/>
            <c:bubble3D val="0"/>
            <c:explosion val="13"/>
            <c:spPr>
              <a:solidFill>
                <a:srgbClr val="00FF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59E-4644-ABEC-B4A6F21CF305}"/>
              </c:ext>
            </c:extLst>
          </c:dPt>
          <c:dPt>
            <c:idx val="2"/>
            <c:bubble3D val="0"/>
            <c:spPr>
              <a:solidFill>
                <a:srgbClr val="00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59E-4644-ABEC-B4A6F21CF305}"/>
              </c:ext>
            </c:extLst>
          </c:dPt>
          <c:dLbls>
            <c:dLbl>
              <c:idx val="0"/>
              <c:layout>
                <c:manualLayout>
                  <c:x val="3.2467532467532367E-2"/>
                  <c:y val="-7.662835249042146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59E-4644-ABEC-B4A6F21CF305}"/>
                </c:ext>
              </c:extLst>
            </c:dLbl>
            <c:dLbl>
              <c:idx val="1"/>
              <c:layout>
                <c:manualLayout>
                  <c:x val="9.4696969696969696E-2"/>
                  <c:y val="-3.35249042145594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59E-4644-ABEC-B4A6F21CF305}"/>
                </c:ext>
              </c:extLst>
            </c:dLbl>
            <c:dLbl>
              <c:idx val="2"/>
              <c:layout>
                <c:manualLayout>
                  <c:x val="-1.2175324675324679E-2"/>
                  <c:y val="-0.1101532567049808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19047619047619"/>
                      <c:h val="0.1244494222704920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59E-4644-ABEC-B4A6F21CF3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доходов'!$F$1:$F$3</c:f>
              <c:numCache>
                <c:formatCode>#,##0.0</c:formatCode>
                <c:ptCount val="3"/>
                <c:pt idx="0">
                  <c:v>123005.2</c:v>
                </c:pt>
                <c:pt idx="1">
                  <c:v>64659.199999999997</c:v>
                </c:pt>
                <c:pt idx="2">
                  <c:v>169534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59E-4644-ABEC-B4A6F21CF305}"/>
            </c:ext>
          </c:extLst>
        </c:ser>
        <c:ser>
          <c:idx val="1"/>
          <c:order val="1"/>
          <c:tx>
            <c:strRef>
              <c:f>'структура доходов'!$C$2</c:f>
              <c:strCache>
                <c:ptCount val="1"/>
                <c:pt idx="0">
                  <c:v>неналоговые 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359E-4644-ABEC-B4A6F21CF30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359E-4644-ABEC-B4A6F21CF30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359E-4644-ABEC-B4A6F21CF305}"/>
              </c:ext>
            </c:extLst>
          </c:dPt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доходов'!$D$2:$F$2</c:f>
              <c:numCache>
                <c:formatCode>General</c:formatCode>
                <c:ptCount val="3"/>
                <c:pt idx="2" formatCode="#,##0.0">
                  <c:v>64659.199999999997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59E-4644-ABEC-B4A6F21CF305}"/>
            </c:ext>
          </c:extLst>
        </c:ser>
        <c:ser>
          <c:idx val="2"/>
          <c:order val="2"/>
          <c:tx>
            <c:strRef>
              <c:f>'структура доходов'!$C$3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359E-4644-ABEC-B4A6F21CF30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359E-4644-ABEC-B4A6F21CF30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359E-4644-ABEC-B4A6F21CF305}"/>
              </c:ext>
            </c:extLst>
          </c:dPt>
          <c:cat>
            <c:strRef>
              <c:f>'структура доходов'!$C$1:$C$3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'структура доходов'!$D$3:$F$3</c:f>
              <c:numCache>
                <c:formatCode>General</c:formatCode>
                <c:ptCount val="3"/>
                <c:pt idx="2" formatCode="#,##0.0">
                  <c:v>169534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59E-4644-ABEC-B4A6F21CF3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75227554081293"/>
          <c:y val="0.10137207891122595"/>
          <c:w val="0.83058781265721782"/>
          <c:h val="0.80921647289783039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438633072271045"/>
          <c:y val="0.19899493111732894"/>
          <c:w val="0.87561366927728956"/>
          <c:h val="0.7876821475556592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139C4F-543A-44BB-84C7-0447BFD2B2A8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6" tIns="45633" rIns="91266" bIns="4563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1266" tIns="45633" rIns="91266" bIns="45633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</p:spPr>
        <p:txBody>
          <a:bodyPr vert="horz" lIns="91266" tIns="45633" rIns="91266" bIns="4563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5D7ED3-2496-4FBD-8B6A-E3881EA604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4947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B5D7ED3-2496-4FBD-8B6A-E3881EA6048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400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12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8" name="Picture 5" descr="C:\Users\User\Desktop\герб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9388" y="309563"/>
            <a:ext cx="1165225" cy="1635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1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BAD4B-5F03-45CE-B476-8034729B974D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54821-2722-4B51-9629-F094204D1E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45F70-38BC-4F20-86E9-51984ADEA290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A073C-D02F-4D66-AC8F-ADC9D08C98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24EE-1CC0-44F9-9E84-50E4A75DA4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Logo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12EB2-0CD0-498D-A097-41D0BC3268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CE736-1811-480F-9FF3-439E35516306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5433C-E37D-42F8-8C93-CB06B88A8A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7"/>
          <p:cNvSpPr txBox="1"/>
          <p:nvPr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Прямоугольник 8"/>
          <p:cNvSpPr/>
          <p:nvPr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Picture 5" descr="C:\Users\User\Desktop\герб.gif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4116868" y="707723"/>
            <a:ext cx="910261" cy="1278360"/>
          </a:xfrm>
          <a:prstGeom prst="rect">
            <a:avLst/>
          </a:prstGeom>
          <a:noFill/>
          <a:effectLst>
            <a:glow rad="101600">
              <a:schemeClr val="accent1">
                <a:satMod val="175000"/>
                <a:alpha val="40000"/>
              </a:schemeClr>
            </a:glow>
          </a:effectLst>
          <a:extLst/>
        </p:spPr>
      </p:pic>
      <p:sp>
        <p:nvSpPr>
          <p:cNvPr id="8" name="Прямоугольник 10"/>
          <p:cNvSpPr/>
          <p:nvPr userDrawn="1"/>
        </p:nvSpPr>
        <p:spPr>
          <a:xfrm>
            <a:off x="0" y="0"/>
            <a:ext cx="9144000" cy="6206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Picture 6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4005263"/>
            <a:ext cx="9144000" cy="285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2"/>
          <p:cNvSpPr txBox="1"/>
          <p:nvPr userDrawn="1"/>
        </p:nvSpPr>
        <p:spPr>
          <a:xfrm>
            <a:off x="1115616" y="2129954"/>
            <a:ext cx="6912768" cy="1573197"/>
          </a:xfrm>
          <a:prstGeom prst="roundRect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Отчет о работе администрации городского поселения </a:t>
            </a:r>
            <a:r>
              <a:rPr lang="ru-RU" sz="3200" b="1" kern="1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Излучинск</a:t>
            </a: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 </a:t>
            </a:r>
          </a:p>
          <a:p>
            <a:pPr algn="ctr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kern="1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</a:rPr>
              <a:t>за 2011 год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1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1AF87-CC84-4A17-B908-1DB2B373E8FC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12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C7B37-3A22-45DD-910B-D04C6E1502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6DD21-FC7E-4C5E-BF69-0CB2775D6C54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41F94-2FC8-4F8D-A871-231AC00910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02E2E-4824-4707-84B0-3D58B07AB81B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8C80-ACC6-4945-A357-09D6D50CB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7694-E1A1-4348-B389-2770C4A8AF61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E631B-5C50-43D1-ACE8-1A1D858F4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8468D-0949-446F-B625-1D7C2A0F8AFC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C996-1594-4268-A1E3-1DCEF1EAF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0D160-AF1A-4030-B2BE-19F264A48B1B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58B4E-0140-40F6-8A04-26CB3E1DA6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92967" y="260648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0912" y="116632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sz="28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62ED8-36C4-4664-8D9A-D397A710F606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2E97B-D496-42B6-BB1D-1E0EDEA6F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A32A7-A698-4602-8751-66BB97165D66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D74A-5D52-4F01-9729-DA012BA3D4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2F95-81B5-4B03-A061-62B503931182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C993D-8DF3-4B0A-A895-F2E22E16AC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0538C-4E66-4AF3-8B71-09B0F0CF2307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9F519-DA7F-4A3F-B199-B9C3EE1C3C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D0420-F1CC-4D7A-AAC9-CBC94E28A624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EECA5-B015-4137-96B4-32970B2EC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4882C-FEEE-4043-82A0-E167AB2B3CF2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2CC39-47C0-474D-9CE3-01A9112F1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0813"/>
            <a:ext cx="8229600" cy="563562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52482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900113"/>
            <a:ext cx="4038600" cy="25479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600450"/>
            <a:ext cx="4038600" cy="25479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544A0-F326-4A6F-B5FF-C8C816303875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9D779-9831-43DC-B702-149AA94ED2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950" y="188913"/>
            <a:ext cx="86360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7FF908-CD46-4486-B04C-01A9B181F2F7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681E1-3F53-4A86-9502-7F3D787C0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59E85-674F-49AF-9F04-A3906B11B7B3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E5973-1DEE-4742-A512-73432D2E8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24340-89C3-419E-A43F-C5D36FB32336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F5189-5463-4E6F-842E-B9FF2E0E6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DBAB6-6A5D-4960-896C-70F9E3CE2FF8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B11DE-F5AB-4945-B873-25653685E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23763" y="20037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E3B5A-B217-4636-A121-26BDABE44DA6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20A29-B3D6-4B9B-BABA-2F436D2B46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784FB-9CFF-41A3-AF3B-2898749A4B87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14D18-D3ED-4319-9946-60E6DFC79B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7E961-6E03-4F72-82C5-6816B15B8308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B70CD-7DAC-48C6-9E7C-AB2FBA62C3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1BDF8-259D-4230-B6EE-61E70D75402E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26B36-C430-4E1F-A4F0-C040FBE466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B6475-950C-4661-B520-112F542189A4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7048-61B7-4A45-AA19-275EABB17A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A88A-D5E2-44A3-9534-BD59AA350D9F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92BCB6-9DF1-4EF2-A9D5-7994D4AC19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F6992-EA70-421F-A806-566B5887DCBE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697C4-9625-4473-8137-4FCFFF5558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0F68C-08D8-48D2-858D-E0F7CC09A231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5499-F0CF-4291-A74F-F05E01CCE8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7F12D-460B-4604-9401-934846387690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8BADB-2B4B-4AD6-9EAC-F991643609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A7019-6DDB-4D8D-AC4A-6CD876EC01A7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88FA-CD67-4E5A-81BE-ED9CFB8702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8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5F31-323E-4FEC-AABB-002854E17A3C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9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6FE7-D568-4FC4-AAAC-E506F7BC11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0"/>
            <a:ext cx="7725544" cy="620688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128C7-8385-4A22-A7BF-A9EE8513A1EE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3749D-B985-454A-8F4C-65BD9EC367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D439D-50FC-4124-A9B9-E4A602607501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57478-6EB4-4E8E-A8FB-E42A962DF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95567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44624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9FD6D-5C8C-4DAB-9D13-AA81D7999684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A2DEB-7B41-4F90-B849-7A40B4AEE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07505" y="188640"/>
            <a:ext cx="864096" cy="114520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18597" y="38010"/>
            <a:ext cx="1008111" cy="1336067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FC0B6-6AAD-4B82-B4D6-CC8540AA9B6C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8E667-25BC-4D65-8473-EE169470DB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13A42E-9FF0-4E72-B168-602015585071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1C20879-80AC-40C7-B54C-AE8E72216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31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91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  <p:sldLayoutId id="2147483902" r:id="rId13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64AFAD6-45D4-4F00-A9AA-FB62AA63F8AC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ABBA37-68DC-48E4-B626-56550C814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9144000" cy="6207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5367" name="Picture 3" descr="C:\Users\User\Desktop\1.jp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805488"/>
            <a:ext cx="9144000" cy="104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969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7F5D98D-5823-4FAC-BE6A-26E6DBA2230A}" type="datetimeFigureOut">
              <a:rPr lang="ru-RU"/>
              <a:pPr>
                <a:defRPr/>
              </a:pPr>
              <a:t>05.02.2026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6A2FF98-91E2-403F-B5D6-7C3AB943A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88" r:id="rId2"/>
    <p:sldLayoutId id="2147483887" r:id="rId3"/>
    <p:sldLayoutId id="2147483886" r:id="rId4"/>
    <p:sldLayoutId id="2147483885" r:id="rId5"/>
    <p:sldLayoutId id="2147483884" r:id="rId6"/>
    <p:sldLayoutId id="2147483883" r:id="rId7"/>
    <p:sldLayoutId id="2147483882" r:id="rId8"/>
    <p:sldLayoutId id="2147483881" r:id="rId9"/>
    <p:sldLayoutId id="2147483880" r:id="rId10"/>
    <p:sldLayoutId id="2147483879" r:id="rId11"/>
  </p:sldLayoutIdLst>
  <p:transition spd="slow">
    <p:wip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5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61241" y="1628800"/>
            <a:ext cx="6984776" cy="28007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Отчет об исполнении бюджета городского поселения Излучинск </a:t>
            </a:r>
            <a:endParaRPr lang="en-US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806896" y="12576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Расходы на благоустройство городского поселения Излучинск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за 2025 год</a:t>
            </a:r>
            <a:endParaRPr lang="ru-RU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Стрелка вправо 2"/>
          <p:cNvSpPr/>
          <p:nvPr/>
        </p:nvSpPr>
        <p:spPr>
          <a:xfrm>
            <a:off x="647564" y="1636115"/>
            <a:ext cx="3744416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92 372,3</a:t>
            </a:r>
          </a:p>
        </p:txBody>
      </p:sp>
      <p:sp>
        <p:nvSpPr>
          <p:cNvPr id="11" name="Стрелка вправо 10"/>
          <p:cNvSpPr/>
          <p:nvPr/>
        </p:nvSpPr>
        <p:spPr>
          <a:xfrm flipH="1">
            <a:off x="4675976" y="1636115"/>
            <a:ext cx="4096072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64 982,3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475656" y="1123675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2024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652120" y="1082030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431170" y="2522290"/>
            <a:ext cx="8332314" cy="641541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100" dirty="0" smtClean="0"/>
              <a:t>Содержание </a:t>
            </a:r>
            <a:r>
              <a:rPr lang="ru-RU" sz="1100" dirty="0"/>
              <a:t>сетей уличного освещения с. Большетархово </a:t>
            </a:r>
            <a:r>
              <a:rPr lang="ru-RU" sz="1100" dirty="0" smtClean="0"/>
              <a:t>–  </a:t>
            </a:r>
            <a:r>
              <a:rPr lang="ru-RU" sz="1100" dirty="0"/>
              <a:t>74 светильника,  в пгт. Излучинск –  1090 светильников; техническое обслуживание и текущий ремонт электрических сетей и электрооборудования уличного освещения с. Большетархово, д. Соснина, </a:t>
            </a:r>
            <a:r>
              <a:rPr lang="ru-RU" sz="1100" dirty="0" smtClean="0"/>
              <a:t>            д</a:t>
            </a:r>
            <a:r>
              <a:rPr lang="ru-RU" sz="1100" dirty="0"/>
              <a:t>. Пасол; ремонт сетей уличного освещения по ул. Пионерная – 900 м.</a:t>
            </a:r>
          </a:p>
          <a:p>
            <a:pPr algn="just" fontAlgn="b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33237" y="2204378"/>
            <a:ext cx="8338811" cy="288032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100" dirty="0" smtClean="0"/>
              <a:t>Содержание </a:t>
            </a:r>
            <a:r>
              <a:rPr lang="ru-RU" sz="1100" dirty="0"/>
              <a:t>внутриквартальных дорог и территорий – 76540,00 м². 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431170" y="3890964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Ремонт детской площадки с. </a:t>
            </a:r>
            <a:r>
              <a:rPr lang="ru-RU" sz="1100" dirty="0" err="1" smtClean="0"/>
              <a:t>Большетархово</a:t>
            </a:r>
            <a:r>
              <a:rPr lang="ru-RU" sz="1100" dirty="0" smtClean="0"/>
              <a:t>, ликвидация несанкционированных свалок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431170" y="3196165"/>
            <a:ext cx="8332314" cy="256349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ru-RU" sz="1100" dirty="0" smtClean="0"/>
          </a:p>
          <a:p>
            <a:pPr algn="ctr"/>
            <a:r>
              <a:rPr lang="ru-RU" sz="1100" dirty="0" smtClean="0"/>
              <a:t>Отлов </a:t>
            </a:r>
            <a:r>
              <a:rPr lang="ru-RU" sz="1100" dirty="0"/>
              <a:t>безнадзорных животных – </a:t>
            </a:r>
            <a:r>
              <a:rPr lang="ru-RU" sz="1100" dirty="0" smtClean="0"/>
              <a:t>193 гол.</a:t>
            </a:r>
            <a:endParaRPr lang="ru-RU" sz="1100" dirty="0"/>
          </a:p>
          <a:p>
            <a:pPr algn="ctr" fontAlgn="b">
              <a:spcBef>
                <a:spcPts val="0"/>
              </a:spcBef>
              <a:spcAft>
                <a:spcPts val="0"/>
              </a:spcAft>
              <a:defRPr/>
            </a:pP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431170" y="4299682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/>
              <a:t>Содержание детских и игровых площадок – 32 шт.</a:t>
            </a:r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443831" y="5078196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Выполнение работ по озеленению территории </a:t>
            </a:r>
            <a:r>
              <a:rPr lang="ru-RU" sz="1100" dirty="0" err="1" smtClean="0"/>
              <a:t>пгт</a:t>
            </a:r>
            <a:r>
              <a:rPr lang="ru-RU" sz="1100" dirty="0" smtClean="0"/>
              <a:t>. </a:t>
            </a:r>
            <a:r>
              <a:rPr lang="ru-RU" sz="1100" dirty="0" err="1" smtClean="0"/>
              <a:t>Излучинск</a:t>
            </a:r>
            <a:endParaRPr lang="ru-RU" sz="1100" dirty="0"/>
          </a:p>
        </p:txBody>
      </p:sp>
      <p:sp>
        <p:nvSpPr>
          <p:cNvPr id="18" name="Прямоугольник с двумя скругленными противолежащими углами 17"/>
          <p:cNvSpPr/>
          <p:nvPr/>
        </p:nvSpPr>
        <p:spPr>
          <a:xfrm>
            <a:off x="431170" y="5486914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/>
              <a:t>Выполнение работ по </a:t>
            </a:r>
            <a:r>
              <a:rPr lang="ru-RU" sz="1100" dirty="0" smtClean="0"/>
              <a:t> благоустройству </a:t>
            </a:r>
            <a:r>
              <a:rPr lang="ru-RU" sz="1100" dirty="0"/>
              <a:t>общественной </a:t>
            </a:r>
            <a:r>
              <a:rPr lang="ru-RU" sz="1100" dirty="0" smtClean="0"/>
              <a:t>территории ул.  </a:t>
            </a:r>
            <a:r>
              <a:rPr lang="ru-RU" sz="1100" dirty="0"/>
              <a:t>Таежная 5 </a:t>
            </a:r>
            <a:r>
              <a:rPr lang="ru-RU" sz="1100" dirty="0" err="1"/>
              <a:t>пгт</a:t>
            </a:r>
            <a:r>
              <a:rPr lang="ru-RU" sz="1100" dirty="0"/>
              <a:t>. </a:t>
            </a:r>
            <a:r>
              <a:rPr lang="ru-RU" sz="1100" dirty="0" err="1"/>
              <a:t>Излучинск</a:t>
            </a:r>
            <a:endParaRPr lang="ru-RU" sz="1100" dirty="0"/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439734" y="3513360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/>
              <a:t>Выполнение работ по устройству </a:t>
            </a:r>
            <a:r>
              <a:rPr lang="ru-RU" sz="1100" dirty="0" smtClean="0"/>
              <a:t> пешеходных тротуаров в </a:t>
            </a:r>
            <a:r>
              <a:rPr lang="ru-RU" sz="1100" dirty="0" err="1"/>
              <a:t>пгт</a:t>
            </a:r>
            <a:r>
              <a:rPr lang="ru-RU" sz="1100" dirty="0"/>
              <a:t>. </a:t>
            </a:r>
            <a:r>
              <a:rPr lang="ru-RU" sz="1100" dirty="0" err="1"/>
              <a:t>Излучинск</a:t>
            </a:r>
            <a:endParaRPr lang="ru-RU" sz="11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с двумя скругленными противолежащими углами 22"/>
          <p:cNvSpPr/>
          <p:nvPr/>
        </p:nvSpPr>
        <p:spPr>
          <a:xfrm>
            <a:off x="431170" y="4688513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Поставка МАФ, уличных урн, уличных светодиодных консолей, гирлянд, светодиодные арт-объекты</a:t>
            </a:r>
            <a:endParaRPr lang="ru-RU" sz="1100" dirty="0"/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>
          <a:xfrm>
            <a:off x="439734" y="5875745"/>
            <a:ext cx="8332314" cy="320770"/>
          </a:xfrm>
          <a:prstGeom prst="round2Diag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100" dirty="0" smtClean="0"/>
              <a:t>Выполнение </a:t>
            </a:r>
            <a:r>
              <a:rPr lang="ru-RU" sz="1100" dirty="0"/>
              <a:t>работ </a:t>
            </a:r>
            <a:r>
              <a:rPr lang="ru-RU" sz="1100" dirty="0" smtClean="0"/>
              <a:t>содержанию набережной </a:t>
            </a:r>
            <a:r>
              <a:rPr lang="ru-RU" sz="1100" dirty="0" err="1" smtClean="0"/>
              <a:t>пгт</a:t>
            </a:r>
            <a:r>
              <a:rPr lang="ru-RU" sz="1100" dirty="0"/>
              <a:t>. </a:t>
            </a:r>
            <a:r>
              <a:rPr lang="ru-RU" sz="1100" dirty="0" err="1"/>
              <a:t>Излучинск</a:t>
            </a:r>
            <a:endParaRPr lang="ru-RU" sz="11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50912" y="125760"/>
            <a:ext cx="7797552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на культуру, кинематографию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</a:t>
            </a: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поселения Излучинск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</a:t>
            </a:r>
            <a:r>
              <a:rPr lang="en-US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года</a:t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647564" y="1864654"/>
            <a:ext cx="3744416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13 519,4</a:t>
            </a:r>
          </a:p>
        </p:txBody>
      </p:sp>
      <p:sp>
        <p:nvSpPr>
          <p:cNvPr id="7" name="Стрелка вправо 6"/>
          <p:cNvSpPr/>
          <p:nvPr/>
        </p:nvSpPr>
        <p:spPr>
          <a:xfrm flipH="1">
            <a:off x="4675976" y="1864654"/>
            <a:ext cx="4096072" cy="50405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16 620,9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259632" y="1375972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2024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24128" y="1268760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2442788"/>
            <a:ext cx="8712968" cy="3938540"/>
          </a:xfrm>
          <a:prstGeom prst="roundRect">
            <a:avLst/>
          </a:prstGeom>
          <a:solidFill>
            <a:srgbClr val="FFFFFF"/>
          </a:soli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религиозного обряда «Крещение Господне»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полного освобождения  Ленинграда  от фашистской блокады в годы Великой Отечественной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войны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Защитника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Отечества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Народные гуляния «Масленица»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женский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11-ая годовщина присоединения Крыма с Российской Федерацией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единых действий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37-я годовщина со Дня образования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Излучинск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Весны и Труда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Победы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.Фестиваль-трудовых коллективов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Последний звонок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защиты детей </a:t>
            </a:r>
            <a:r>
              <a:rPr lang="ru-RU" sz="1400" b="1" dirty="0"/>
              <a:t>День добровольца (волонтера)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России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памяти и скорби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молодежи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 flipV="1">
            <a:off x="950912" y="80041"/>
            <a:ext cx="7797552" cy="45719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sz="2400" dirty="0">
              <a:solidFill>
                <a:srgbClr val="99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51520" y="1268760"/>
            <a:ext cx="8712968" cy="4824536"/>
          </a:xfrm>
          <a:prstGeom prst="roundRect">
            <a:avLst/>
          </a:prstGeom>
          <a:solidFill>
            <a:srgbClr val="FFFFFF"/>
          </a:solidFill>
          <a:effectLst>
            <a:outerShdw blurRad="50800" dist="50800" dir="5400000" algn="ctr" rotWithShape="0">
              <a:srgbClr val="9900FF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семьи, любви 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верности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памяти детей-жертв войны в Донбассе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80-летие Победы над милитаристской Японией и окончания Второй мировой войны, Дню солидарности в борьбе с терроризмом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Выставка-продажа «Золотая осень – 2025» 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день бега «Кросс Нации – 2025»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воссоединения Донецкой и Луганской народных республик, Херсонской и Запорожской областей с Российской Федерацией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посвященные  97-й годовщине со дня образования села </a:t>
            </a:r>
            <a:r>
              <a:rPr lang="ru-RU" sz="1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Большетархово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народного единства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матери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день инвалида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добровольца (волонтера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Героя Отечества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95-ая годовщина со дня образования Ханты-Мансийского автономного округа – Югры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«Лучшая игрушка для новогодней елки»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Праздничное новогоднее оформление фасадов и территорий учреждений, предприятий и организаций на территории поселения </a:t>
            </a:r>
            <a:endParaRPr lang="ru-RU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овогодние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рождественские праздники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0239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2402119"/>
            <a:ext cx="8352928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/>
          <p:cNvSpPr/>
          <p:nvPr/>
        </p:nvSpPr>
        <p:spPr>
          <a:xfrm>
            <a:off x="805880" y="1396746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357 198,4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827584" y="3068960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372 528,5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805880" y="4742777"/>
            <a:ext cx="4536504" cy="1584176"/>
          </a:xfrm>
          <a:prstGeom prst="rightArrow">
            <a:avLst/>
          </a:prstGeom>
          <a:gradFill>
            <a:gsLst>
              <a:gs pos="0">
                <a:srgbClr val="00B0F0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800" b="1" dirty="0" smtClean="0">
                <a:ln w="50800"/>
                <a:solidFill>
                  <a:schemeClr val="tx1"/>
                </a:solidFill>
              </a:rPr>
              <a:t>15 330,1</a:t>
            </a:r>
            <a:endParaRPr lang="ru-RU" sz="4800" b="1" dirty="0">
              <a:ln w="50800"/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75873" y="1874648"/>
            <a:ext cx="3288615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</a:rPr>
              <a:t>Доходы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75873" y="3445549"/>
            <a:ext cx="3288615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Расходы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675874" y="5119365"/>
            <a:ext cx="3288614" cy="769441"/>
          </a:xfrm>
          <a:prstGeom prst="rect">
            <a:avLst/>
          </a:prstGeom>
          <a:gradFill>
            <a:gsLst>
              <a:gs pos="0">
                <a:srgbClr val="9933FF"/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ru-RU"/>
            </a:defPPr>
            <a:lvl1pPr algn="ctr" fontAlgn="auto"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Дефицит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43608" y="116632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Исполнение бюджета 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2025 год 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5476241"/>
              </p:ext>
            </p:extLst>
          </p:nvPr>
        </p:nvGraphicFramePr>
        <p:xfrm>
          <a:off x="350838" y="1438275"/>
          <a:ext cx="8616950" cy="4627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47344" y="98629"/>
            <a:ext cx="792088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Структура доходов бюджета поселения 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за 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20</a:t>
            </a:r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2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5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 год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142813"/>
              </p:ext>
            </p:extLst>
          </p:nvPr>
        </p:nvGraphicFramePr>
        <p:xfrm>
          <a:off x="1187624" y="1196752"/>
          <a:ext cx="6748318" cy="4737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330048"/>
              </p:ext>
            </p:extLst>
          </p:nvPr>
        </p:nvGraphicFramePr>
        <p:xfrm>
          <a:off x="683568" y="1438275"/>
          <a:ext cx="7632848" cy="4943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2926415"/>
              </p:ext>
            </p:extLst>
          </p:nvPr>
        </p:nvGraphicFramePr>
        <p:xfrm>
          <a:off x="1047344" y="1294259"/>
          <a:ext cx="6888598" cy="47715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5168744"/>
              </p:ext>
            </p:extLst>
          </p:nvPr>
        </p:nvGraphicFramePr>
        <p:xfrm>
          <a:off x="539552" y="1438275"/>
          <a:ext cx="8064896" cy="4593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налоговых поступлений в бюджет поселения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2025 год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376453"/>
              </p:ext>
            </p:extLst>
          </p:nvPr>
        </p:nvGraphicFramePr>
        <p:xfrm>
          <a:off x="611559" y="1412778"/>
          <a:ext cx="8136905" cy="4680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2787">
                  <a:extLst>
                    <a:ext uri="{9D8B030D-6E8A-4147-A177-3AD203B41FA5}">
                      <a16:colId xmlns:a16="http://schemas.microsoft.com/office/drawing/2014/main" val="1147125068"/>
                    </a:ext>
                  </a:extLst>
                </a:gridCol>
                <a:gridCol w="1441950">
                  <a:extLst>
                    <a:ext uri="{9D8B030D-6E8A-4147-A177-3AD203B41FA5}">
                      <a16:colId xmlns:a16="http://schemas.microsoft.com/office/drawing/2014/main" val="2403936227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4188889013"/>
                    </a:ext>
                  </a:extLst>
                </a:gridCol>
              </a:tblGrid>
              <a:tr h="668645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доходы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4017926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80 267,7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80 673,8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9448905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уплаты акцизов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5 133,3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5 242,3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1416695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Единый</a:t>
                      </a: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сельскохозяйственный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401,0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887,1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7519390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имущество физических лиц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13 056,1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12 306,6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5492948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Транспортный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1 360,4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1 225,8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5632607"/>
                  </a:ext>
                </a:extLst>
              </a:tr>
              <a:tr h="668645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n w="0"/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Земельный налог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18 362,1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22 669,6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36007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21904" y="188640"/>
            <a:ext cx="8122096" cy="39776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неналоговых поступлений в бюджет поселения за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20</a:t>
            </a:r>
            <a:r>
              <a:rPr lang="en-US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2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5 год </a:t>
            </a: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  <a: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/>
            </a:r>
            <a:br>
              <a:rPr lang="ru-RU" sz="2400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</a:br>
            <a:endParaRPr lang="ru-RU" sz="2400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041833"/>
              </p:ext>
            </p:extLst>
          </p:nvPr>
        </p:nvGraphicFramePr>
        <p:xfrm>
          <a:off x="755576" y="1340768"/>
          <a:ext cx="7848870" cy="48245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824535">
                  <a:extLst>
                    <a:ext uri="{9D8B030D-6E8A-4147-A177-3AD203B41FA5}">
                      <a16:colId xmlns:a16="http://schemas.microsoft.com/office/drawing/2014/main" val="366781443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324915603"/>
                    </a:ext>
                  </a:extLst>
                </a:gridCol>
                <a:gridCol w="1440159">
                  <a:extLst>
                    <a:ext uri="{9D8B030D-6E8A-4147-A177-3AD203B41FA5}">
                      <a16:colId xmlns:a16="http://schemas.microsoft.com/office/drawing/2014/main" val="554503382"/>
                    </a:ext>
                  </a:extLst>
                </a:gridCol>
              </a:tblGrid>
              <a:tr h="39418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Неналоговые доходы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96268756"/>
                  </a:ext>
                </a:extLst>
              </a:tr>
              <a:tr h="65267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получаемые в виде арендной платы за земельные участки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50 653,8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53 896,0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9578815"/>
                  </a:ext>
                </a:extLst>
              </a:tr>
              <a:tr h="36707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сдачи в аренду имущества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1 298,8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2 614,4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892886"/>
                  </a:ext>
                </a:extLst>
              </a:tr>
              <a:tr h="380781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использования имущества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3 946,1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2 936,0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01095436"/>
                  </a:ext>
                </a:extLst>
              </a:tr>
              <a:tr h="36707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оказания платных услуг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143,8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259248"/>
                  </a:ext>
                </a:extLst>
              </a:tr>
              <a:tr h="927482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Доходы, поступающие в порядке возмещения расходов, понесенных   в связи с эксплуатацией имущества городских поселений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593,1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791,4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4157793"/>
                  </a:ext>
                </a:extLst>
              </a:tr>
              <a:tr h="6340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 от компенсации затрат бюджетов городских поселений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3 972,7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658,0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91163740"/>
                  </a:ext>
                </a:extLst>
              </a:tr>
              <a:tr h="36707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продажи земельных участков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3 431,3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1 451,7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4292603"/>
                  </a:ext>
                </a:extLst>
              </a:tr>
              <a:tr h="36707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Штрафы, санкции, возмещение ущерба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3 211,3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1 479,7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22219300"/>
                  </a:ext>
                </a:extLst>
              </a:tr>
              <a:tr h="367076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неналоговые доходы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495,7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587,7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421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5429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3712" y="116632"/>
            <a:ext cx="86868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безвозмездных поступлений в бюджет поселения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2025 год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 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555776" y="2348880"/>
            <a:ext cx="432048" cy="216024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8572465"/>
              </p:ext>
            </p:extLst>
          </p:nvPr>
        </p:nvGraphicFramePr>
        <p:xfrm>
          <a:off x="467544" y="1340768"/>
          <a:ext cx="8064896" cy="4643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789535"/>
              </p:ext>
            </p:extLst>
          </p:nvPr>
        </p:nvGraphicFramePr>
        <p:xfrm>
          <a:off x="323527" y="1196752"/>
          <a:ext cx="8424937" cy="4662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912687"/>
              </p:ext>
            </p:extLst>
          </p:nvPr>
        </p:nvGraphicFramePr>
        <p:xfrm>
          <a:off x="493712" y="1286607"/>
          <a:ext cx="8182743" cy="4865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5590455">
                  <a:extLst>
                    <a:ext uri="{9D8B030D-6E8A-4147-A177-3AD203B41FA5}">
                      <a16:colId xmlns:a16="http://schemas.microsoft.com/office/drawing/2014/main" val="249520644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196779683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27086252"/>
                    </a:ext>
                  </a:extLst>
                </a:gridCol>
              </a:tblGrid>
              <a:tr h="315079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5923077"/>
                  </a:ext>
                </a:extLst>
              </a:tr>
              <a:tr h="458297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Дотации  бюджетам городских поселений на выравнивание бюджетной обеспеченности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111 230,6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122 874,2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28524300"/>
                  </a:ext>
                </a:extLst>
              </a:tr>
              <a:tr h="830664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на строительство, модернизацию, ремонт и содержание автомобильных дорог общего пользования, в том числе дорог в поселениях (за исключением автомобильных дорог федерального значения)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89 263,6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11 243,1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0613938"/>
                  </a:ext>
                </a:extLst>
              </a:tr>
              <a:tr h="458297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Субсидии бюджетам городских поселений на реализацию программ формирования современной городской среды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5 252,8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13 769,3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0816952"/>
                  </a:ext>
                </a:extLst>
              </a:tr>
              <a:tr h="27211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субсидии бюджетам городских поселений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86,9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8477231"/>
                  </a:ext>
                </a:extLst>
              </a:tr>
              <a:tr h="64448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бюджетам городских поселений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1 849,8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2 463,5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1575319"/>
                  </a:ext>
                </a:extLst>
              </a:tr>
              <a:tr h="830664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Межбюджетные трансферты, передаваемые бюджетам городских поселений из бюджетов муниципальных районов на осуществление части полномочий по решению вопросов местного значения в соответствии с заключенными соглашениями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17 053,5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10 384,7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4698414"/>
                  </a:ext>
                </a:extLst>
              </a:tr>
              <a:tr h="458297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межбюджетные трансферты, передаваемые бюджетам городских поселений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59 730,6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7 720,7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472403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безвозмездные поступления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1 000,0</a:t>
                      </a:r>
                      <a:endParaRPr lang="ru-RU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5484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78904" y="53752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Структура расходов бюджета поселения                                за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2025 год </a:t>
            </a: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(тыс. руб.)</a:t>
            </a:r>
          </a:p>
        </p:txBody>
      </p:sp>
      <p:sp>
        <p:nvSpPr>
          <p:cNvPr id="9" name="Выноска с четырьмя стрелками 8"/>
          <p:cNvSpPr/>
          <p:nvPr/>
        </p:nvSpPr>
        <p:spPr>
          <a:xfrm>
            <a:off x="3162147" y="2717212"/>
            <a:ext cx="2528563" cy="2199156"/>
          </a:xfrm>
          <a:prstGeom prst="quadArrowCallout">
            <a:avLst/>
          </a:prstGeom>
          <a:solidFill>
            <a:srgbClr val="0000FF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Исполнено</a:t>
            </a:r>
            <a:endParaRPr lang="en-US" sz="17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ru-RU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372 528,5 тыс</a:t>
            </a:r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. руб</a:t>
            </a:r>
            <a:r>
              <a:rPr lang="ru-RU" sz="17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940151" y="3178630"/>
            <a:ext cx="3096345" cy="8531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экономика</a:t>
            </a: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41 526,0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06002" y="1574036"/>
            <a:ext cx="2595903" cy="118665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1"/>
                </a:solidFill>
                <a:cs typeface="Arial" charset="0"/>
              </a:rPr>
              <a:t>Физическая культура и </a:t>
            </a: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спорт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>
              <a:defRPr/>
            </a:pP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421,8 </a:t>
            </a:r>
            <a:r>
              <a:rPr lang="ru-RU" b="1" dirty="0">
                <a:solidFill>
                  <a:schemeClr val="bg1"/>
                </a:solidFill>
                <a:latin typeface="Arial" charset="0"/>
                <a:cs typeface="Arial" charset="0"/>
              </a:rPr>
              <a:t>тыс. руб.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879273" y="1569498"/>
            <a:ext cx="2866604" cy="936104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Общегосударственные расходы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118 329,1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8001" y="4113296"/>
            <a:ext cx="3033840" cy="89988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Культура, кинематография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16 620,9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02167" y="2911358"/>
            <a:ext cx="2595903" cy="1000076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Социальная политика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328,5 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тыс. руб.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940153" y="1569497"/>
            <a:ext cx="3096344" cy="1456502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безопасность и правоохранительная деятельность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13 008,6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940152" y="4225271"/>
            <a:ext cx="3096344" cy="931921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Жилищно-коммунальное хозяйство</a:t>
            </a:r>
            <a:r>
              <a:rPr lang="en-US" b="1" dirty="0">
                <a:solidFill>
                  <a:schemeClr val="bg1"/>
                </a:solidFill>
                <a:cs typeface="Arial" charset="0"/>
              </a:rPr>
              <a:t> </a:t>
            </a:r>
            <a:endParaRPr lang="ru-RU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179 756,1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  <p:sp>
        <p:nvSpPr>
          <p:cNvPr id="2" name="Скругленный прямоугольник 17"/>
          <p:cNvSpPr/>
          <p:nvPr/>
        </p:nvSpPr>
        <p:spPr>
          <a:xfrm>
            <a:off x="1181150" y="5275420"/>
            <a:ext cx="3033840" cy="837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Образование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74,0 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тыс. руб.</a:t>
            </a:r>
          </a:p>
        </p:txBody>
      </p:sp>
      <p:sp>
        <p:nvSpPr>
          <p:cNvPr id="13" name="Скругленный прямоугольник 17"/>
          <p:cNvSpPr/>
          <p:nvPr/>
        </p:nvSpPr>
        <p:spPr>
          <a:xfrm>
            <a:off x="4716016" y="5309823"/>
            <a:ext cx="3096344" cy="837000"/>
          </a:xfrm>
          <a:prstGeom prst="round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0800000" scaled="0"/>
            <a:tileRect/>
          </a:gradFill>
          <a:ln w="50800">
            <a:solidFill>
              <a:srgbClr val="FF0000"/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cs typeface="Arial" charset="0"/>
              </a:rPr>
              <a:t>Национальная оборона</a:t>
            </a:r>
            <a:endParaRPr lang="en-US" b="1" dirty="0">
              <a:solidFill>
                <a:schemeClr val="bg1"/>
              </a:solidFill>
              <a:cs typeface="Arial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cs typeface="Arial" charset="0"/>
              </a:rPr>
              <a:t>2 463,5 тыс</a:t>
            </a:r>
            <a:r>
              <a:rPr lang="ru-RU" b="1" dirty="0">
                <a:solidFill>
                  <a:schemeClr val="bg1"/>
                </a:solidFill>
                <a:cs typeface="Arial" charset="0"/>
              </a:rPr>
              <a:t>. руб.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7344" y="98629"/>
            <a:ext cx="792088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Расходы на реализацию муниципальных  программ поселения</a:t>
            </a:r>
            <a:endParaRPr 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33FF"/>
              </a:solidFill>
              <a:latin typeface="Times New Roman" panose="02020603050405020304" pitchFamily="18" charset="0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 за </a:t>
            </a:r>
            <a:r>
              <a:rPr lang="ru-RU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2025 год </a:t>
            </a:r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9933FF"/>
                </a:solidFill>
                <a:latin typeface="Times New Roman" panose="02020603050405020304" pitchFamily="18" charset="0"/>
                <a:cs typeface="+mn-cs"/>
              </a:rPr>
              <a:t>(тыс. руб.)</a:t>
            </a:r>
          </a:p>
        </p:txBody>
      </p:sp>
      <p:sp>
        <p:nvSpPr>
          <p:cNvPr id="3" name="Стрелка вверх 2"/>
          <p:cNvSpPr/>
          <p:nvPr/>
        </p:nvSpPr>
        <p:spPr>
          <a:xfrm>
            <a:off x="1475656" y="2564904"/>
            <a:ext cx="2592288" cy="3456384"/>
          </a:xfrm>
          <a:prstGeom prst="upArrow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474 164,6</a:t>
            </a:r>
          </a:p>
        </p:txBody>
      </p:sp>
      <p:sp>
        <p:nvSpPr>
          <p:cNvPr id="6" name="Стрелка вверх 5"/>
          <p:cNvSpPr/>
          <p:nvPr/>
        </p:nvSpPr>
        <p:spPr>
          <a:xfrm>
            <a:off x="5364088" y="2429272"/>
            <a:ext cx="2592288" cy="359201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372 528,5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763688" y="1660612"/>
            <a:ext cx="2304256" cy="512440"/>
          </a:xfrm>
          <a:prstGeom prst="ellipse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2024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508104" y="1636115"/>
            <a:ext cx="2304256" cy="512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2025 год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83768" y="2233096"/>
            <a:ext cx="4572000" cy="4308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788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>
                <a:solidFill>
                  <a:prstClr val="black"/>
                </a:solidFill>
              </a:rPr>
              <a:t>*с 2019 года в поселении реализуются </a:t>
            </a:r>
            <a:endParaRPr lang="ru-RU" sz="1100" b="1" dirty="0" smtClean="0">
              <a:solidFill>
                <a:prstClr val="black"/>
              </a:solidFill>
            </a:endParaRPr>
          </a:p>
          <a:p>
            <a:pPr algn="ctr">
              <a:defRPr sz="1788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 smtClean="0">
                <a:solidFill>
                  <a:prstClr val="black"/>
                </a:solidFill>
              </a:rPr>
              <a:t>только </a:t>
            </a:r>
            <a:r>
              <a:rPr lang="ru-RU" sz="1100" b="1" dirty="0">
                <a:solidFill>
                  <a:prstClr val="black"/>
                </a:solidFill>
              </a:rPr>
              <a:t>муниципальные программы </a:t>
            </a:r>
            <a:endParaRPr lang="en-US" sz="1100" b="1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2626426" y="4140671"/>
            <a:ext cx="4038321" cy="1866749"/>
          </a:xfrm>
          <a:prstGeom prst="roundRect">
            <a:avLst/>
          </a:prstGeom>
          <a:gradFill>
            <a:gsLst>
              <a:gs pos="0">
                <a:srgbClr val="FF0000"/>
              </a:gs>
              <a:gs pos="83899">
                <a:srgbClr val="66FF33"/>
              </a:gs>
              <a:gs pos="73030">
                <a:srgbClr val="FFFF00"/>
              </a:gs>
              <a:gs pos="42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endParaRPr lang="ru-RU" sz="2000" b="1" dirty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pPr algn="ctr" fontAlgn="b"/>
            <a:r>
              <a:rPr lang="ru-RU" sz="2000" b="1" dirty="0">
                <a:solidFill>
                  <a:schemeClr val="tx1"/>
                </a:solidFill>
                <a:cs typeface="Arial" charset="0"/>
              </a:rPr>
              <a:t>Содержание в нормативном </a:t>
            </a:r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состоянии 16,96 км. 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автомобильных дорог 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 </a:t>
            </a:r>
          </a:p>
          <a:p>
            <a:pPr algn="ctr" fontAlgn="b"/>
            <a:endParaRPr lang="ru-RU" sz="20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12576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Расходы дорожного фонда городского поселения Излучинск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з</a:t>
            </a:r>
            <a:r>
              <a:rPr lang="en-US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а </a:t>
            </a:r>
            <a:r>
              <a:rPr lang="ru-RU" dirty="0" smtClean="0">
                <a:solidFill>
                  <a:srgbClr val="9933FF"/>
                </a:solidFill>
                <a:latin typeface="Times New Roman" panose="02020603050405020304" pitchFamily="18" charset="0"/>
                <a:ea typeface="+mn-ea"/>
                <a:cs typeface="+mn-cs"/>
              </a:rPr>
              <a:t>2025 год</a:t>
            </a:r>
            <a:endParaRPr lang="ru-RU" dirty="0">
              <a:solidFill>
                <a:srgbClr val="9933FF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Скругленный прямоугольник 7"/>
          <p:cNvSpPr/>
          <p:nvPr/>
        </p:nvSpPr>
        <p:spPr>
          <a:xfrm>
            <a:off x="2803742" y="1442236"/>
            <a:ext cx="3683697" cy="1287561"/>
          </a:xfrm>
          <a:prstGeom prst="roundRect">
            <a:avLst/>
          </a:prstGeom>
          <a:gradFill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16200000" scaled="0"/>
          </a:gra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Исполнено </a:t>
            </a:r>
            <a:endParaRPr lang="ru-RU" sz="2000" b="1" dirty="0" smtClean="0">
              <a:solidFill>
                <a:schemeClr val="bg1"/>
              </a:solidFill>
              <a:cs typeface="Arial" charset="0"/>
            </a:endParaRPr>
          </a:p>
          <a:p>
            <a:pPr algn="ctr" fontAlgn="b"/>
            <a:r>
              <a:rPr lang="ru-RU" sz="2000" b="1" dirty="0" smtClean="0">
                <a:solidFill>
                  <a:schemeClr val="bg1"/>
                </a:solidFill>
                <a:cs typeface="Arial" charset="0"/>
              </a:rPr>
              <a:t>38 023,5 тыс</a:t>
            </a:r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. рублей</a:t>
            </a:r>
          </a:p>
          <a:p>
            <a:pPr algn="ctr" fontAlgn="b"/>
            <a:r>
              <a:rPr lang="ru-RU" sz="2000" b="1" dirty="0">
                <a:solidFill>
                  <a:schemeClr val="bg1"/>
                </a:solidFill>
                <a:cs typeface="Arial" charset="0"/>
              </a:rPr>
              <a:t> </a:t>
            </a:r>
          </a:p>
        </p:txBody>
      </p:sp>
      <p:sp>
        <p:nvSpPr>
          <p:cNvPr id="51217" name="AutoShape 17"/>
          <p:cNvSpPr>
            <a:spLocks noChangeArrowheads="1"/>
          </p:cNvSpPr>
          <p:nvPr/>
        </p:nvSpPr>
        <p:spPr bwMode="auto">
          <a:xfrm rot="16200000">
            <a:off x="4271742" y="3053629"/>
            <a:ext cx="747691" cy="665693"/>
          </a:xfrm>
          <a:prstGeom prst="leftArrow">
            <a:avLst>
              <a:gd name="adj1" fmla="val 50000"/>
              <a:gd name="adj2" fmla="val 42378"/>
            </a:avLst>
          </a:prstGeom>
          <a:solidFill>
            <a:srgbClr val="9900FF"/>
          </a:solidFill>
          <a:ln w="9525">
            <a:solidFill>
              <a:srgbClr val="CC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24721</TotalTime>
  <Words>903</Words>
  <Application>Microsoft Office PowerPoint</Application>
  <PresentationFormat>Экран (4:3)</PresentationFormat>
  <Paragraphs>186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Times New Roman</vt:lpstr>
      <vt:lpstr>Тема1</vt:lpstr>
      <vt:lpstr>1_Тема1</vt:lpstr>
      <vt:lpstr>1_Тема Office</vt:lpstr>
      <vt:lpstr>Презентация PowerPoint</vt:lpstr>
      <vt:lpstr>Презентация PowerPoint</vt:lpstr>
      <vt:lpstr>Презентация PowerPoint</vt:lpstr>
      <vt:lpstr>Структура налоговых поступлений в бюджет поселения за 2025 год (тыс. руб.) </vt:lpstr>
      <vt:lpstr>Структура неналоговых поступлений в бюджет поселения за 2025 год (тыс. руб.)   </vt:lpstr>
      <vt:lpstr>Структура безвозмездных поступлений в бюджет поселения за 2025 год (тыс. руб.) </vt:lpstr>
      <vt:lpstr>Структура расходов бюджета поселения                                за 2025 год (тыс. руб.)</vt:lpstr>
      <vt:lpstr>Презентация PowerPoint</vt:lpstr>
      <vt:lpstr>Расходы дорожного фонда городского поселения Излучинск за 2025 год</vt:lpstr>
      <vt:lpstr>Расходы на благоустройство городского поселения Излучинск за 2025 год</vt:lpstr>
      <vt:lpstr>Расходы на культуру, кинематографию  городского поселения Излучинск   за 2025 года 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*</dc:creator>
  <cp:lastModifiedBy>1</cp:lastModifiedBy>
  <cp:revision>916</cp:revision>
  <cp:lastPrinted>2021-07-07T11:54:40Z</cp:lastPrinted>
  <dcterms:created xsi:type="dcterms:W3CDTF">2012-01-27T08:52:51Z</dcterms:created>
  <dcterms:modified xsi:type="dcterms:W3CDTF">2026-02-05T06:59:52Z</dcterms:modified>
</cp:coreProperties>
</file>