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68" r:id="rId16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37 352,4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</a:t>
                    </a:r>
                    <a:r>
                      <a:rPr lang="ru-RU" baseline="0" dirty="0" smtClean="0"/>
                      <a:t> 599,9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</a:t>
                    </a:r>
                    <a:r>
                      <a:rPr lang="ru-RU" baseline="0" dirty="0" smtClean="0"/>
                      <a:t> 084,9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547542410683583E-2"/>
                  <c:y val="1.285740087698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37 298,6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591,1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3 338,6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667181509669022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</a:t>
                    </a:r>
                    <a:r>
                      <a:rPr lang="ru-RU" baseline="0" dirty="0" smtClean="0"/>
                      <a:t> 421,9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 4 685,5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8245210682795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047,7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267072"/>
        <c:axId val="6054272"/>
      </c:barChart>
      <c:catAx>
        <c:axId val="9326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6054272"/>
        <c:crosses val="autoZero"/>
        <c:auto val="1"/>
        <c:lblAlgn val="ctr"/>
        <c:lblOffset val="100"/>
        <c:noMultiLvlLbl val="0"/>
      </c:catAx>
      <c:valAx>
        <c:axId val="6054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3267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5.6528619327197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164,9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1 512,0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15183943638677"/>
                  <c:y val="-0.425454329860784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63,5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334,2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144.00385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81953300092805"/>
                  <c:y val="-0.2509870698127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458,5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2663168"/>
        <c:axId val="22664704"/>
      </c:barChart>
      <c:catAx>
        <c:axId val="22663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64704"/>
        <c:crosses val="autoZero"/>
        <c:auto val="1"/>
        <c:lblAlgn val="ctr"/>
        <c:lblOffset val="100"/>
        <c:noMultiLvlLbl val="0"/>
      </c:catAx>
      <c:valAx>
        <c:axId val="226647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66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0.15180115764680496"/>
                  <c:y val="2.4519240794382568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38 733,1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</a:t>
                    </a:r>
                    <a:r>
                      <a:rPr lang="ru-RU" baseline="0" dirty="0" smtClean="0"/>
                      <a:t> 781,4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787614502942322E-3"/>
                  <c:y val="1.54595442409077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110,0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92566799544114E-2"/>
                  <c:y val="-0.20857755474866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r>
                      <a:rPr lang="ru-RU" baseline="0" dirty="0" smtClean="0"/>
                      <a:t> 738,0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43851865926333E-2"/>
                  <c:y val="0.127917352299874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979,7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077168437469295E-2"/>
                  <c:y val="1.42113064882433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006918842422524"/>
                  <c:y val="4.52567781358936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дотации бюджетам поселений</c:v>
                </c:pt>
                <c:pt idx="4">
                  <c:v>Прочие межбюджетные трансферты, передаваемые бюджетам поселений</c:v>
                </c:pt>
                <c:pt idx="5">
                  <c:v>Доходы от возврата иными организациями остатков субсидий прошлых лет</c:v>
                </c:pt>
                <c:pt idx="6">
                  <c:v>Иные 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38733.1</c:v>
                </c:pt>
                <c:pt idx="1">
                  <c:v>23781.4</c:v>
                </c:pt>
                <c:pt idx="2" formatCode="0.00">
                  <c:v>1110</c:v>
                </c:pt>
                <c:pt idx="3" formatCode="0.00">
                  <c:v>64</c:v>
                </c:pt>
                <c:pt idx="4" formatCode="0.00">
                  <c:v>16738</c:v>
                </c:pt>
                <c:pt idx="5" formatCode="0.00">
                  <c:v>362.3</c:v>
                </c:pt>
                <c:pt idx="6" formatCode="0.00">
                  <c:v>2304.8000000000002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52924204823300869"/>
          <c:y val="8.8685672911575711E-2"/>
          <c:w val="0.42124560179034121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60 682,7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89 160,9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14 992,8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 </a:t>
                    </a:r>
                    <a:r>
                      <a:rPr lang="ru-RU" dirty="0" smtClean="0"/>
                      <a:t>979,5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61632"/>
        <c:axId val="34765824"/>
      </c:barChart>
      <c:catAx>
        <c:axId val="34261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765824"/>
        <c:crosses val="autoZero"/>
        <c:auto val="1"/>
        <c:lblAlgn val="ctr"/>
        <c:lblOffset val="100"/>
        <c:noMultiLvlLbl val="0"/>
      </c:catAx>
      <c:valAx>
        <c:axId val="3476582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34261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6.0469508249418831E-2"/>
          <c:w val="0.62638126234245362"/>
          <c:h val="0.670372326755507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3 953,8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4 981,4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1050624"/>
        <c:axId val="108527616"/>
      </c:barChart>
      <c:catAx>
        <c:axId val="101050624"/>
        <c:scaling>
          <c:orientation val="minMax"/>
        </c:scaling>
        <c:delete val="1"/>
        <c:axPos val="l"/>
        <c:majorTickMark val="out"/>
        <c:minorTickMark val="none"/>
        <c:tickLblPos val="nextTo"/>
        <c:crossAx val="108527616"/>
        <c:crosses val="autoZero"/>
        <c:auto val="1"/>
        <c:lblAlgn val="ctr"/>
        <c:lblOffset val="100"/>
        <c:noMultiLvlLbl val="0"/>
      </c:catAx>
      <c:valAx>
        <c:axId val="1085276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105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12372619384370252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9 месяцев 2016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269042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9 месяцев 2016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4945" y="206084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1988841"/>
            <a:ext cx="4403898" cy="12241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(1090 светильников) и с. Большетархово (74 </a:t>
            </a:r>
            <a:r>
              <a:rPr lang="ru-RU" sz="1400" b="1" dirty="0">
                <a:solidFill>
                  <a:schemeClr val="bg1"/>
                </a:solidFill>
              </a:rPr>
              <a:t>светильника)., Выполнены работы  по содержанию </a:t>
            </a:r>
            <a:r>
              <a:rPr lang="ru-RU" sz="1400" b="1" dirty="0" smtClean="0">
                <a:solidFill>
                  <a:schemeClr val="bg1"/>
                </a:solidFill>
              </a:rPr>
              <a:t> внутриквартальных дорог и тротуаров пгт. Излучинск на площади 76 540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7672" y="3068960"/>
            <a:ext cx="4392488" cy="101013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замене индивидуальных приборов учета, ремонт и монтаж световых панно. Изготовление и монтаж баннеров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25913" y="5702908"/>
            <a:ext cx="4392488" cy="50405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5310" y="3284984"/>
            <a:ext cx="4392488" cy="115212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(14,42 км.) в пгт. Излучинск               и подъездных дорог (21,1 км.) в с. Большетархово, выполнены работы по устройству проездов в квартале индивидуальной жилой застройки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7672" y="5301208"/>
            <a:ext cx="4392488" cy="85524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шлагбаума, ликвидации несанкционированных свалок;  проведен отлов безнадзорных животных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26210" y="4525839"/>
            <a:ext cx="4392488" cy="106203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ремонту металлических ограждений;  ремонту баскетбольной площадки, по покраске сцены на площади; приобретены металлические ограждения, </a:t>
            </a:r>
            <a:r>
              <a:rPr lang="ru-RU" sz="1400" b="1" dirty="0" err="1" smtClean="0">
                <a:solidFill>
                  <a:schemeClr val="bg1"/>
                </a:solidFill>
              </a:rPr>
              <a:t>велопарковки</a:t>
            </a:r>
            <a:r>
              <a:rPr lang="ru-RU" sz="1400" b="1" dirty="0" smtClean="0">
                <a:solidFill>
                  <a:schemeClr val="bg1"/>
                </a:solidFill>
              </a:rPr>
              <a:t>, контейнеры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84945" y="4293096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дезинсекции открытых территорий (2 раза), произведен покос газонов, проведена организация и содержание цветников и устройство газонов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2016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416340"/>
              </p:ext>
            </p:extLst>
          </p:nvPr>
        </p:nvGraphicFramePr>
        <p:xfrm>
          <a:off x="1079839" y="908720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036" y="1772816"/>
            <a:ext cx="856863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отечества, цикл мероприятий, посвященных 71 – ой годовщине Победы в Великой Отечественной войне 1941-1945 годов; День памяти ветеранов боевых действий; День России; День памяти и скорби.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 традиционных мероприятий, приуроченных к календарным датам, посвященные Международному женскому дню 8 марта, цикл мероприятий, в рамках Дня  Местного самоуправления; мероприятия, посвященные Дню семьи; чествование выпускников общеобразовательных учреждений.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культуры, </a:t>
            </a:r>
            <a:r>
              <a:rPr lang="ru-RU" sz="1300" dirty="0" smtClean="0">
                <a:latin typeface="Times New Roman" panose="02020603050405020304" pitchFamily="18" charset="0"/>
              </a:rPr>
              <a:t>народные </a:t>
            </a:r>
            <a:r>
              <a:rPr lang="ru-RU" sz="1300" dirty="0">
                <a:latin typeface="Times New Roman" panose="02020603050405020304" pitchFamily="18" charset="0"/>
              </a:rPr>
              <a:t>гуляния </a:t>
            </a:r>
            <a:r>
              <a:rPr lang="ru-RU" sz="1300" dirty="0" smtClean="0">
                <a:latin typeface="Times New Roman" panose="02020603050405020304" pitchFamily="18" charset="0"/>
              </a:rPr>
              <a:t>«Масленица раздольная»; цикл мероприятий, посвященных Дню славянской письменности и культуры; участие в организации и проведении татаро-башкирского праздника «Сабантуй».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по формированию здорового образа жизни населения: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 - оказание содействия в проведении фестиваля по спортивной ловле рыбы со льда «Кубок клуба «</a:t>
            </a:r>
            <a:r>
              <a:rPr lang="ru-RU" sz="1300" dirty="0" err="1" smtClean="0">
                <a:latin typeface="Times New Roman" panose="02020603050405020304" pitchFamily="18" charset="0"/>
              </a:rPr>
              <a:t>Юграстан</a:t>
            </a:r>
            <a:r>
              <a:rPr lang="ru-RU" sz="1300" dirty="0" smtClean="0">
                <a:latin typeface="Times New Roman" panose="02020603050405020304" pitchFamily="18" charset="0"/>
              </a:rPr>
              <a:t>- 2016»;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легкоатлетической эстафеты трудовых коллективов, учащихся образовательных учреждений с передачей эстафетной палочки;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организация содействия в проведении районного легкоатлетического забега «Излучинская весна 2016»;</a:t>
            </a:r>
          </a:p>
          <a:p>
            <a:r>
              <a:rPr lang="ru-RU" sz="1300" dirty="0">
                <a:latin typeface="Times New Roman" panose="02020603050405020304" pitchFamily="18" charset="0"/>
              </a:rPr>
              <a:t>      </a:t>
            </a:r>
            <a:r>
              <a:rPr lang="ru-RU" sz="1300" dirty="0" smtClean="0">
                <a:latin typeface="Times New Roman" panose="02020603050405020304" pitchFamily="18" charset="0"/>
              </a:rPr>
              <a:t>- проведение </a:t>
            </a:r>
            <a:r>
              <a:rPr lang="ru-RU" sz="1300" dirty="0">
                <a:latin typeface="Times New Roman" panose="02020603050405020304" pitchFamily="18" charset="0"/>
              </a:rPr>
              <a:t>спортивных соревнований среди детей и подростков поселения «Веселые старты», посвященных 28-летию образования поселка городского типа Излучинск;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</a:t>
            </a:r>
            <a:r>
              <a:rPr lang="ru-RU" sz="1300" dirty="0">
                <a:latin typeface="Times New Roman" panose="02020603050405020304" pitchFamily="18" charset="0"/>
              </a:rPr>
              <a:t>спортивных соревнований «Прыжки на батуте», посвященных   28-летию образования поселка городского типа Излучинск;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</a:t>
            </a:r>
            <a:r>
              <a:rPr lang="ru-RU" sz="1300" dirty="0">
                <a:latin typeface="Times New Roman" panose="02020603050405020304" pitchFamily="18" charset="0"/>
              </a:rPr>
              <a:t>турнира по настольному теннису, посвященного 28-летию образования поселка городского типа </a:t>
            </a:r>
            <a:r>
              <a:rPr lang="ru-RU" sz="1300" dirty="0" smtClean="0">
                <a:latin typeface="Times New Roman" panose="02020603050405020304" pitchFamily="18" charset="0"/>
              </a:rPr>
              <a:t>Излучинск.</a:t>
            </a: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/>
            <a:r>
              <a:rPr lang="ru-RU" sz="1100" dirty="0"/>
              <a:t>Культурно-массовые мероприятия, посвященные 28-летию образования поселка городского типа Излучинск, 88-летию образования Нижневартовского района:</a:t>
            </a:r>
          </a:p>
          <a:p>
            <a:pPr algn="just"/>
            <a:r>
              <a:rPr lang="ru-RU" sz="1100" dirty="0"/>
              <a:t>открытие «Доски почета – 2016»; </a:t>
            </a:r>
          </a:p>
          <a:p>
            <a:pPr algn="just"/>
            <a:r>
              <a:rPr lang="ru-RU" sz="1100" dirty="0"/>
              <a:t>проведение торжественного собрания, посвященного 28-летию образования поселка городского типа Излучинск;</a:t>
            </a:r>
          </a:p>
          <a:p>
            <a:pPr algn="just"/>
            <a:r>
              <a:rPr lang="ru-RU" sz="1100" dirty="0"/>
              <a:t>проведение Дня поселка, Весны и Труда, награждение лучших работников предприятий и учреждений поселения;</a:t>
            </a:r>
          </a:p>
          <a:p>
            <a:pPr algn="just"/>
            <a:r>
              <a:rPr lang="ru-RU" sz="1100" dirty="0"/>
              <a:t>участие в проведении мероприятий </a:t>
            </a:r>
            <a:r>
              <a:rPr lang="en-US" sz="1100" dirty="0"/>
              <a:t>XI</a:t>
            </a:r>
            <a:r>
              <a:rPr lang="ru-RU" sz="1100" dirty="0"/>
              <a:t> районного фестиваля искусств «Мое сердце – Нижневартовский район».</a:t>
            </a:r>
          </a:p>
          <a:p>
            <a:pPr algn="just"/>
            <a:r>
              <a:rPr lang="ru-RU" sz="1100" dirty="0"/>
              <a:t>Реализация муниципальной программы «Организация работы с детьми              и молодежью в городском поселении Излучинск на 2014–2018 годы»:</a:t>
            </a:r>
          </a:p>
          <a:p>
            <a:pPr algn="just"/>
            <a:r>
              <a:rPr lang="ru-RU" sz="1100" dirty="0"/>
              <a:t>участие в межведомственной профилактической операции «Подросток»        на территории поселения;</a:t>
            </a:r>
          </a:p>
          <a:p>
            <a:pPr algn="just"/>
            <a:r>
              <a:rPr lang="ru-RU" sz="1100" dirty="0"/>
              <a:t>проведение заседаний рабочей группы по предупреждению социального     неблагополучия среди несовершеннолетних и семей, находящихся в социально-опасном положении на территории городского поселения Излучинск;</a:t>
            </a:r>
          </a:p>
          <a:p>
            <a:pPr algn="just"/>
            <a:r>
              <a:rPr lang="ru-RU" sz="1100" dirty="0"/>
              <a:t>награждение по итогам конкурса молодежных проектов «Молодежное предпринимательство в действии»;</a:t>
            </a:r>
          </a:p>
          <a:p>
            <a:pPr algn="just"/>
            <a:r>
              <a:rPr lang="ru-RU" sz="1100" dirty="0"/>
              <a:t>проведение творческого конкурса фотографий «Яркие краски Излучинска»;</a:t>
            </a:r>
          </a:p>
          <a:p>
            <a:pPr algn="just"/>
            <a:r>
              <a:rPr lang="ru-RU" sz="1100" dirty="0"/>
              <a:t>проведение мероприятий, посвященных Дню защиты детей; Дню молодежи;</a:t>
            </a:r>
          </a:p>
          <a:p>
            <a:pPr algn="just"/>
            <a:r>
              <a:rPr lang="ru-RU" sz="1100" dirty="0"/>
              <a:t>организация работы летних дворовых спортивных площадок, проведение мероприятий на летних дворовых спортивных площадках (более 20 мероприятий</a:t>
            </a:r>
            <a:r>
              <a:rPr lang="ru-RU" sz="1100" dirty="0" smtClean="0"/>
              <a:t>);</a:t>
            </a:r>
          </a:p>
          <a:p>
            <a:r>
              <a:rPr lang="ru-RU" sz="1100" dirty="0"/>
              <a:t>участие субъектов малого и среднего предпринимательства в выставках-ярмарках товаров производителей района и поселения (8 шт.);</a:t>
            </a:r>
          </a:p>
          <a:p>
            <a:r>
              <a:rPr lang="ru-RU" sz="1100" dirty="0"/>
              <a:t>информационное обеспечение деятельности субъектов малого и среднего </a:t>
            </a:r>
            <a:r>
              <a:rPr lang="ru-RU" sz="1100" dirty="0" smtClean="0"/>
              <a:t>предпринимательства;</a:t>
            </a:r>
          </a:p>
          <a:p>
            <a:r>
              <a:rPr lang="ru-RU" sz="1100" dirty="0"/>
              <a:t>Проведение творческих конкурсов и мероприятий, направленных на позитивное восприятие этнического и </a:t>
            </a:r>
            <a:r>
              <a:rPr lang="ru-RU" sz="1100" dirty="0" smtClean="0"/>
              <a:t>конфессионального </a:t>
            </a:r>
            <a:r>
              <a:rPr lang="ru-RU" sz="1100" dirty="0"/>
              <a:t>многообразия интереса к различным культурам: проведение территориального этапа конкурса «История семьи – история </a:t>
            </a:r>
            <a:r>
              <a:rPr lang="ru-RU" sz="1100" dirty="0" smtClean="0"/>
              <a:t>района;</a:t>
            </a:r>
          </a:p>
          <a:p>
            <a:r>
              <a:rPr lang="ru-RU" sz="1100" dirty="0"/>
              <a:t>Проведение традиционных мероприятий, направленных на сохранение и возрождение самобытной традиционной национальной культуры, народных промыслов и ремесел:</a:t>
            </a:r>
          </a:p>
          <a:p>
            <a:r>
              <a:rPr lang="ru-RU" sz="1100" dirty="0"/>
              <a:t>оказание содействия в организации и проведении праздника урожая «Дары – осени </a:t>
            </a:r>
            <a:r>
              <a:rPr lang="ru-RU" sz="1100" dirty="0" smtClean="0"/>
              <a:t>2016».</a:t>
            </a:r>
            <a:endParaRPr lang="ru-RU" sz="11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73776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145 037,2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149 843,6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4 806,4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Дефицит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2016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419920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ru-RU" dirty="0" smtClean="0"/>
              <a:t>9 месяцев 2016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249591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ru-RU" dirty="0" smtClean="0"/>
              <a:t>9 месяцев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756146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9 месяцев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105376"/>
              </p:ext>
            </p:extLst>
          </p:nvPr>
        </p:nvGraphicFramePr>
        <p:xfrm>
          <a:off x="107504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9 месяцев 2016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Исполнено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149 843,6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экономика, образование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26 444,3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956,0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 38 332,7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5 960,5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445,6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2 555,6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74 038,9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1 110,0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3572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</a:t>
            </a:r>
            <a:r>
              <a:rPr lang="ru-RU" dirty="0" smtClean="0"/>
              <a:t>за 9 месяцев 2016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25 083,8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7277</TotalTime>
  <Words>1038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9 месяцев 2016  года (тыс. руб.) </vt:lpstr>
      <vt:lpstr>Структура неналоговых поступлений в бюджет поселения за 9 месяцев 2016 года (тыс. руб.) </vt:lpstr>
      <vt:lpstr>Структура безвозмездных поступлений в бюджет поселения за  9 месяцев 2016 года (тыс. руб.) </vt:lpstr>
      <vt:lpstr>Структура расходов бюджета поселения                                за 9 месяцев 2016 года (тыс. руб.)</vt:lpstr>
      <vt:lpstr>Презентация PowerPoint</vt:lpstr>
      <vt:lpstr>Расходы дорожного фонда городского поселения Излучинск за 9 месяцев 2016  года</vt:lpstr>
      <vt:lpstr>Расходы на благоустройство городского поселения Излучинск за 9 месяцев 2016  года</vt:lpstr>
      <vt:lpstr>Расходы на культуру, кинематографию городского поселения Излучинск  за 9 месяцев 2016 года</vt:lpstr>
      <vt:lpstr>Расходы на культуру, кинематографию городского поселения Излучинск  за 9 месяцев 2016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606</cp:revision>
  <cp:lastPrinted>2016-07-10T07:30:52Z</cp:lastPrinted>
  <dcterms:created xsi:type="dcterms:W3CDTF">2012-01-27T08:52:51Z</dcterms:created>
  <dcterms:modified xsi:type="dcterms:W3CDTF">2016-10-19T07:48:35Z</dcterms:modified>
</cp:coreProperties>
</file>