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9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1" r:id="rId15"/>
    <p:sldId id="282" r:id="rId16"/>
    <p:sldId id="283" r:id="rId17"/>
    <p:sldId id="268" r:id="rId18"/>
  </p:sldIdLst>
  <p:sldSz cx="9144000" cy="6858000" type="screen4x3"/>
  <p:notesSz cx="6810375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33FF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3%20&#1075;&#1086;&#1076;\&#1054;&#1090;&#1095;&#1077;&#1090;%20&#1079;&#1072;%202023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2%20&#1075;&#1086;&#1076;\&#1086;&#1090;&#1095;&#1077;&#1090;%20&#1079;&#1072;%202022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3%20&#1075;&#1086;&#1076;\&#1054;&#1090;&#1095;&#1077;&#1090;%20&#1079;&#1072;%202023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'[таблицы к итогам.xlsx]структура доходов'!$C$1</c:f>
              <c:strCache>
                <c:ptCount val="1"/>
                <c:pt idx="0">
                  <c:v>налоговые доходы</c:v>
                </c:pt>
              </c:strCache>
            </c:strRef>
          </c:tx>
          <c:dPt>
            <c:idx val="0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408F-4C6E-90CF-5A961D10FC3A}"/>
              </c:ext>
            </c:extLst>
          </c:dPt>
          <c:dPt>
            <c:idx val="1"/>
            <c:bubble3D val="0"/>
            <c:explosion val="23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408F-4C6E-90CF-5A961D10FC3A}"/>
              </c:ext>
            </c:extLst>
          </c:dPt>
          <c:dPt>
            <c:idx val="2"/>
            <c:bubble3D val="0"/>
            <c:explosion val="39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408F-4C6E-90CF-5A961D10FC3A}"/>
              </c:ext>
            </c:extLst>
          </c:dPt>
          <c:dLbls>
            <c:dLbl>
              <c:idx val="0"/>
              <c:layout>
                <c:manualLayout>
                  <c:x val="-0.11363636363636373"/>
                  <c:y val="7.6628352490421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8F-4C6E-90CF-5A961D10FC3A}"/>
                </c:ext>
              </c:extLst>
            </c:dLbl>
            <c:dLbl>
              <c:idx val="1"/>
              <c:layout>
                <c:manualLayout>
                  <c:x val="-0.12445887445887446"/>
                  <c:y val="-0.110153256704980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8F-4C6E-90CF-5A961D10FC3A}"/>
                </c:ext>
              </c:extLst>
            </c:dLbl>
            <c:dLbl>
              <c:idx val="2"/>
              <c:layout>
                <c:manualLayout>
                  <c:x val="0.211038961038961"/>
                  <c:y val="-0.129310344827586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8F-4C6E-90CF-5A961D10FC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доходов'!$F$1:$F$3</c:f>
              <c:numCache>
                <c:formatCode>#\ ##0.0</c:formatCode>
                <c:ptCount val="3"/>
                <c:pt idx="0">
                  <c:v>102038.1</c:v>
                </c:pt>
                <c:pt idx="1">
                  <c:v>64304.4</c:v>
                </c:pt>
                <c:pt idx="2">
                  <c:v>268437.5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8F-4C6E-90CF-5A961D10FC3A}"/>
            </c:ext>
          </c:extLst>
        </c:ser>
        <c:ser>
          <c:idx val="1"/>
          <c:order val="1"/>
          <c:tx>
            <c:strRef>
              <c:f>'[таблицы к итогам.xlsx]структура доходов'!$C$2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408F-4C6E-90CF-5A961D10FC3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408F-4C6E-90CF-5A961D10FC3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C-408F-4C6E-90CF-5A961D10FC3A}"/>
              </c:ext>
            </c:extLst>
          </c:dPt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доходов'!$D$2:$F$2</c:f>
              <c:numCache>
                <c:formatCode>General</c:formatCode>
                <c:ptCount val="3"/>
                <c:pt idx="2" formatCode="#\ ##0.0">
                  <c:v>64304.4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08F-4C6E-90CF-5A961D10FC3A}"/>
            </c:ext>
          </c:extLst>
        </c:ser>
        <c:ser>
          <c:idx val="2"/>
          <c:order val="2"/>
          <c:tx>
            <c:strRef>
              <c:f>'[таблицы к итогам.xlsx]структура доходов'!$C$3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408F-4C6E-90CF-5A961D10FC3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408F-4C6E-90CF-5A961D10FC3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408F-4C6E-90CF-5A961D10FC3A}"/>
              </c:ext>
            </c:extLst>
          </c:dPt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доходов'!$D$3:$F$3</c:f>
              <c:numCache>
                <c:formatCode>General</c:formatCode>
                <c:ptCount val="3"/>
                <c:pt idx="2" formatCode="#\ ##0.0">
                  <c:v>268437.5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08F-4C6E-90CF-5A961D10F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876828849838819E-2"/>
          <c:y val="0.19347711028163489"/>
          <c:w val="0.92312317115016118"/>
          <c:h val="0.782217300962379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90855774149532E-2"/>
          <c:y val="2.5445026258215188E-2"/>
          <c:w val="0.84098980122731815"/>
          <c:h val="0.70848415200735115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DBB-4AF3-8476-638AC14E105A}"/>
              </c:ext>
            </c:extLst>
          </c:dPt>
          <c:dPt>
            <c:idx val="1"/>
            <c:bubble3D val="0"/>
            <c:spPr>
              <a:solidFill>
                <a:srgbClr val="00FF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5DBB-4AF3-8476-638AC14E105A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5DBB-4AF3-8476-638AC14E105A}"/>
              </c:ext>
            </c:extLst>
          </c:dPt>
          <c:dPt>
            <c:idx val="3"/>
            <c:bubble3D val="0"/>
            <c:spPr>
              <a:solidFill>
                <a:srgbClr val="FF33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5DBB-4AF3-8476-638AC14E105A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5DBB-4AF3-8476-638AC14E105A}"/>
              </c:ext>
            </c:extLst>
          </c:dPt>
          <c:dPt>
            <c:idx val="5"/>
            <c:bubble3D val="0"/>
            <c:spPr>
              <a:solidFill>
                <a:srgbClr val="99FF3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5DBB-4AF3-8476-638AC14E105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5DBB-4AF3-8476-638AC14E105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5DBB-4AF3-8476-638AC14E105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5DBB-4AF3-8476-638AC14E105A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5DBB-4AF3-8476-638AC14E105A}"/>
              </c:ext>
            </c:extLst>
          </c:dPt>
          <c:dLbls>
            <c:dLbl>
              <c:idx val="0"/>
              <c:layout>
                <c:manualLayout>
                  <c:x val="1.2873947458044349E-2"/>
                  <c:y val="-5.7479823320718139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1"/>
                        </a:solidFill>
                      </a:rPr>
                      <a:t>Дотации на выравнивание бюджетной обеспеченности</a:t>
                    </a:r>
                  </a:p>
                  <a:p>
                    <a:r>
                      <a:rPr lang="ru-RU" dirty="0">
                        <a:solidFill>
                          <a:schemeClr val="tx1"/>
                        </a:solidFill>
                      </a:rPr>
                      <a:t>101 332,8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92224920982275"/>
                      <c:h val="0.174980467102510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DBB-4AF3-8476-638AC14E105A}"/>
                </c:ext>
              </c:extLst>
            </c:dLbl>
            <c:dLbl>
              <c:idx val="1"/>
              <c:layout>
                <c:manualLayout>
                  <c:x val="8.6602567199942762E-2"/>
                  <c:y val="-0.12535419013027471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Субсидии на формирование современной городской среды</a:t>
                    </a:r>
                  </a:p>
                  <a:p>
                    <a:r>
                      <a:rPr lang="ru-RU" sz="1200"/>
                      <a:t>5</a:t>
                    </a:r>
                    <a:r>
                      <a:rPr lang="ru-RU" sz="1200" baseline="0"/>
                      <a:t> 593,3</a:t>
                    </a:r>
                    <a:endParaRPr lang="ru-RU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9323144885973"/>
                      <c:h val="0.19076313347721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DBB-4AF3-8476-638AC14E105A}"/>
                </c:ext>
              </c:extLst>
            </c:dLbl>
            <c:dLbl>
              <c:idx val="2"/>
              <c:layout>
                <c:manualLayout>
                  <c:x val="-0.26431212026390549"/>
                  <c:y val="0.28189709379454536"/>
                </c:manualLayout>
              </c:layout>
              <c:tx>
                <c:rich>
                  <a:bodyPr/>
                  <a:lstStyle/>
                  <a:p>
                    <a:r>
                      <a:rPr lang="ru-RU" sz="1200" b="0">
                        <a:solidFill>
                          <a:sysClr val="windowText" lastClr="000000"/>
                        </a:solidFill>
                      </a:rPr>
                      <a:t>Прочие субсидии</a:t>
                    </a:r>
                  </a:p>
                  <a:p>
                    <a:r>
                      <a:rPr lang="ru-RU" sz="1200" b="0">
                        <a:solidFill>
                          <a:sysClr val="windowText" lastClr="000000"/>
                        </a:solidFill>
                      </a:rPr>
                      <a:t>91,6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17985565314356"/>
                      <c:h val="0.1220539832200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DBB-4AF3-8476-638AC14E105A}"/>
                </c:ext>
              </c:extLst>
            </c:dLbl>
            <c:dLbl>
              <c:idx val="3"/>
              <c:layout>
                <c:manualLayout>
                  <c:x val="0.15329812030644202"/>
                  <c:y val="6.943846990007362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Субвенции на осуществление ПВУ</a:t>
                    </a:r>
                  </a:p>
                  <a:p>
                    <a:r>
                      <a:rPr lang="ru-RU" sz="1200"/>
                      <a:t>1</a:t>
                    </a:r>
                    <a:r>
                      <a:rPr lang="ru-RU" sz="1200" baseline="0"/>
                      <a:t> 730,7</a:t>
                    </a:r>
                    <a:endParaRPr lang="ru-RU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54438772339797"/>
                      <c:h val="0.160920615066871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DBB-4AF3-8476-638AC14E105A}"/>
                </c:ext>
              </c:extLst>
            </c:dLbl>
            <c:dLbl>
              <c:idx val="4"/>
              <c:layout>
                <c:manualLayout>
                  <c:x val="6.4439091608809562E-2"/>
                  <c:y val="0.22678624989087975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Субвенции </a:t>
                    </a:r>
                    <a:r>
                      <a:rPr lang="ru-RU" sz="1200" baseline="0"/>
                      <a:t> по передаваемым полномочиям</a:t>
                    </a:r>
                  </a:p>
                  <a:p>
                    <a:r>
                      <a:rPr lang="ru-RU" sz="1200" baseline="0"/>
                      <a:t>84,7</a:t>
                    </a:r>
                    <a:endParaRPr lang="ru-RU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70109845083472"/>
                      <c:h val="0.177719119916227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DBB-4AF3-8476-638AC14E105A}"/>
                </c:ext>
              </c:extLst>
            </c:dLbl>
            <c:dLbl>
              <c:idx val="5"/>
              <c:layout>
                <c:manualLayout>
                  <c:x val="-0.230454421608844"/>
                  <c:y val="5.7621050506764603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Межбюджетные транферты</a:t>
                    </a:r>
                  </a:p>
                  <a:p>
                    <a:r>
                      <a:rPr lang="ru-RU" sz="1200"/>
                      <a:t>7</a:t>
                    </a:r>
                    <a:r>
                      <a:rPr lang="ru-RU" sz="1200" baseline="0"/>
                      <a:t> 898,0</a:t>
                    </a:r>
                    <a:endParaRPr lang="ru-RU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1999424713839"/>
                      <c:h val="0.110776468281648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DBB-4AF3-8476-638AC14E105A}"/>
                </c:ext>
              </c:extLst>
            </c:dLbl>
            <c:dLbl>
              <c:idx val="6"/>
              <c:layout>
                <c:manualLayout>
                  <c:x val="0.15126090729980055"/>
                  <c:y val="-0.1111171581913346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>
                        <a:solidFill>
                          <a:schemeClr val="bg1"/>
                        </a:solidFill>
                      </a:rPr>
                      <a:t>Прочие межбюджетные трансферты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>
                        <a:solidFill>
                          <a:schemeClr val="bg1"/>
                        </a:solidFill>
                      </a:rPr>
                      <a:t>151 706,4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46767178774222"/>
                      <c:h val="0.19369306810058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DBB-4AF3-8476-638AC14E105A}"/>
                </c:ext>
              </c:extLst>
            </c:dLbl>
            <c:dLbl>
              <c:idx val="7"/>
              <c:layout>
                <c:manualLayout>
                  <c:x val="1.9488983960881983E-2"/>
                  <c:y val="-8.736683185359953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Межбюджетные трансферты, передаваемые бюджетам городским поселениям из бюджета муниципального района                                     6 591,50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DBB-4AF3-8476-638AC14E105A}"/>
                </c:ext>
              </c:extLst>
            </c:dLbl>
            <c:dLbl>
              <c:idx val="8"/>
              <c:layout>
                <c:manualLayout>
                  <c:x val="-9.9781780978035639E-2"/>
                  <c:y val="3.1339592166363818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Прочие субсидии                                                                                                                      бюджетам городских поселений                          13 353,30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DBB-4AF3-8476-638AC14E105A}"/>
                </c:ext>
              </c:extLst>
            </c:dLbl>
            <c:dLbl>
              <c:idx val="9"/>
              <c:layout>
                <c:manualLayout>
                  <c:x val="0.19902324233582477"/>
                  <c:y val="-0.26801760074108383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Дотации бюджетам городских поселений на выравнивание бюджетной обеспеченности  </a:t>
                    </a:r>
                  </a:p>
                  <a:p>
                    <a:r>
                      <a:rPr lang="ru-RU" sz="600"/>
                      <a:t>90 498,4</a:t>
                    </a:r>
                    <a:endParaRPr lang="ru-RU" sz="1000">
                      <a:latin typeface="Antique Olive Compact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DBB-4AF3-8476-638AC14E1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'[таблицы к итогам.xlsx]структура доходов'!$A$19:$G$25</c:f>
              <c:multiLvlStrCache>
                <c:ptCount val="7"/>
                <c:lvl>
                  <c:pt idx="0">
                    <c:v>101 332,8</c:v>
                  </c:pt>
                  <c:pt idx="1">
                    <c:v>5 593,3</c:v>
                  </c:pt>
                  <c:pt idx="2">
                    <c:v>91,6</c:v>
                  </c:pt>
                  <c:pt idx="3">
                    <c:v>84,7</c:v>
                  </c:pt>
                  <c:pt idx="4">
                    <c:v>1 730,7</c:v>
                  </c:pt>
                  <c:pt idx="5">
                    <c:v>7 898,0</c:v>
                  </c:pt>
                  <c:pt idx="6">
                    <c:v>151 706,4</c:v>
                  </c:pt>
                </c:lvl>
                <c:lvl>
                  <c:pt idx="0">
                    <c:v>Дотации на выравнивание бюджетной обеспеченности</c:v>
                  </c:pt>
                  <c:pt idx="1">
                    <c:v>Субсидии на реализацию программ формирования современной городской среды</c:v>
                  </c:pt>
                  <c:pt idx="2">
                    <c:v>Прочие субсидии бюджетам городских поселений</c:v>
                  </c:pt>
                  <c:pt idx="3">
                    <c:v>Субвенции бюджетам городских поселений на выполнение передаваемых полномочий субъектов РФ</c:v>
                  </c:pt>
                  <c:pt idx="4">
                    <c:v>Субвенции на осуществление первичного воинского учета на территориях, где отсутствуют военные комиссариаты</c:v>
                  </c:pt>
                  <c:pt idx="5">
                    <c:v>Межбюджетные трансферты</c:v>
                  </c:pt>
                  <c:pt idx="6">
                    <c:v>Прочие межбюджетные трансферты</c:v>
                  </c:pt>
                </c:lvl>
              </c:multiLvlStrCache>
            </c:multiLvlStrRef>
          </c:cat>
          <c:val>
            <c:numRef>
              <c:f>'[таблицы к итогам.xlsx]структура доходов'!$G$19:$G$25</c:f>
              <c:numCache>
                <c:formatCode>#\ ##0.0</c:formatCode>
                <c:ptCount val="7"/>
                <c:pt idx="0">
                  <c:v>101332.8</c:v>
                </c:pt>
                <c:pt idx="1">
                  <c:v>5593.3</c:v>
                </c:pt>
                <c:pt idx="2">
                  <c:v>91.6</c:v>
                </c:pt>
                <c:pt idx="3">
                  <c:v>84.7</c:v>
                </c:pt>
                <c:pt idx="4">
                  <c:v>1730.7</c:v>
                </c:pt>
                <c:pt idx="5">
                  <c:v>7898</c:v>
                </c:pt>
                <c:pt idx="6">
                  <c:v>151706.4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DBB-4AF3-8476-638AC14E1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7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2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2023 год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11375" y="4314242"/>
            <a:ext cx="8332314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детских и игровых площадок </a:t>
            </a:r>
            <a:r>
              <a:rPr lang="ru-RU" sz="1100" dirty="0"/>
              <a:t>пгт. </a:t>
            </a:r>
            <a:r>
              <a:rPr lang="ru-RU" sz="1100" dirty="0" smtClean="0"/>
              <a:t>Излучинск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7564" y="1636115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59 927,9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75976" y="1636115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105 285,5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112367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08203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23200" y="3783587"/>
            <a:ext cx="8348848" cy="37672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Выполнение работ по благоустройству набережной реки </a:t>
            </a:r>
            <a:r>
              <a:rPr lang="ru-RU" sz="1100" dirty="0" err="1"/>
              <a:t>Окуневка</a:t>
            </a:r>
            <a:r>
              <a:rPr lang="ru-RU" sz="1100" dirty="0"/>
              <a:t>, общественной территории (сквер</a:t>
            </a:r>
            <a:r>
              <a:rPr lang="ru-RU" sz="1100" dirty="0" smtClean="0"/>
              <a:t>), спортивной площадки              </a:t>
            </a:r>
            <a:r>
              <a:rPr lang="ru-RU" sz="1100" dirty="0" err="1" smtClean="0"/>
              <a:t>пгт</a:t>
            </a:r>
            <a:r>
              <a:rPr lang="ru-RU" sz="1100" dirty="0" smtClean="0"/>
              <a:t>. </a:t>
            </a:r>
            <a:r>
              <a:rPr lang="ru-RU" sz="1100" dirty="0" err="1" smtClean="0"/>
              <a:t>Излучинск</a:t>
            </a:r>
            <a:r>
              <a:rPr lang="ru-RU" sz="1100" dirty="0" smtClean="0"/>
              <a:t> пер. </a:t>
            </a:r>
            <a:r>
              <a:rPr lang="ru-RU" sz="1100" dirty="0"/>
              <a:t>С</a:t>
            </a:r>
            <a:r>
              <a:rPr lang="ru-RU" sz="1100" dirty="0" smtClean="0"/>
              <a:t>троителей  д. 2 </a:t>
            </a:r>
            <a:endParaRPr lang="ru-RU" sz="11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3200" y="3356992"/>
            <a:ext cx="8332314" cy="272663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Ремонт </a:t>
            </a:r>
            <a:r>
              <a:rPr lang="ru-RU" sz="1100" dirty="0"/>
              <a:t>металлических ограждений, рекламных щитов, покраска сцены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3237" y="2636912"/>
            <a:ext cx="8332314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33237" y="2276872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11375" y="5625766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Выполнение работ по озеленению территории </a:t>
            </a:r>
            <a:r>
              <a:rPr lang="ru-RU" sz="1100" dirty="0" err="1"/>
              <a:t>пгт</a:t>
            </a:r>
            <a:r>
              <a:rPr lang="ru-RU" sz="1100" dirty="0"/>
              <a:t>. </a:t>
            </a:r>
            <a:r>
              <a:rPr lang="ru-RU" sz="1100" dirty="0" err="1"/>
              <a:t>Излучинск</a:t>
            </a:r>
            <a:endParaRPr lang="ru-RU" sz="1100" dirty="0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11375" y="5134396"/>
            <a:ext cx="8332314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endParaRPr lang="ru-RU" sz="1100" dirty="0" smtClean="0"/>
          </a:p>
          <a:p>
            <a:pPr algn="ctr"/>
            <a:r>
              <a:rPr lang="ru-RU" sz="1100" dirty="0"/>
              <a:t>Поставка малых архитектурных форм, баннеров, остановочного павильона</a:t>
            </a:r>
          </a:p>
          <a:p>
            <a:r>
              <a:rPr lang="ru-RU" sz="1100" dirty="0" smtClean="0"/>
              <a:t> 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11375" y="4712885"/>
            <a:ext cx="8332314" cy="256349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Отлов </a:t>
            </a:r>
            <a:r>
              <a:rPr lang="ru-RU" sz="1100" dirty="0"/>
              <a:t>безнадзорных животных – </a:t>
            </a:r>
            <a:r>
              <a:rPr lang="ru-RU" sz="1100" dirty="0" smtClean="0"/>
              <a:t>225 гол.</a:t>
            </a:r>
            <a:endParaRPr lang="ru-RU" sz="1100" dirty="0"/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12 123,1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12 929,9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92896"/>
            <a:ext cx="8712968" cy="4176464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религиозного обряда «Крещение Господне».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снятия блокады 15 февраля - п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тематических классных часов, круглых столов, уроков мужества; Акция «Блокадный хлеб» (акция     памяти по раздаче волонтерами буклеты с информацией о блокадном хлебе); Волонтерская районная акция «Свеча памяти» (Волонтеры зажигают свечи на памятниках, в память о людях      погибших в блокаду); адресное чествование жительниц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награжденных знаком «Житель блокадного Ленинграда»; возложение цветов к мемориалу «Доблесть и Слава»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февраля - 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дресное поздравление ветеранов Великой Отечественной войны, посещение семей мобилизованных участников СВО; Возложение цветов к мемориалу «Доблесть и Слава» с участием защитников Отечества, ветеранов Великой Отечественной войны; Митинг-концерт «Слава защитникам Отечества!»; Физкультурное мероприятие среди трудовых коллективов по мини-футболу, посвященному Дню Защитника Отечества; Действующий павильон «МЫ ВМЕСТЕ»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 «Отважные защитники»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женский день - 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#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ВамЛюбимые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адресное поздравление ветеранов Великой отечественной войны, жен и матерей военных, участвующих  в специальной военной операции; Торжественное собрание, посвященное празднованию Международного женского дня - 8 Марта; праздничный концерт «Весна и сердце шепчут в унисон»; Концертная программа для граждан старшего поколения; Кинопоказ картины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Ополченочка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Праздничный концерт «Букет весны»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Праздничная программа «Вы самые прекрасные»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поселка -  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оржественная программа, посвященная 35-летию образования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Фестиваль трудовых коллективов.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мая - 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онцертная программа «Во славу Труда!»; праздничная программа, посвященная Дню поселка, Весны и Труда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спортивное мероприятие: турнир по настольному теннису, матчевая встреча по волейболу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Торжественное собрание; концертная программа «Здравствуй, славный Первомай!»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мая  - 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во Всероссийских, международных, окружных акциях: Всероссийский онлайн-марафон «Вспомним всех поименно» (онлайн); Всероссийский конкурс рассказов «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Родину», посвященный участникам СВО (онлайн); Всероссийская акция «Георгиевская ленточка»; Международный «Диктант Победы»; Всероссийская акция «Бессмертный полк»; Участие во Всероссийских акциях: «Свеча памяти», «Красная гвоздика»; Участие во Всероссийском проекте #Мирные окна,   #Окна Победы (онлайн); Всероссийская акция «Читаем детям о войне» (онлайн); Всероссийская акция «Вахта Памяти»; торжественная церемония возложения цветов к мемориалу «Слава героям»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возложение цветов к памятнику героям, павшим в годы Великой Отечественной войны 1941–1945 годов «Вспомним всех поименно»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д..</a:t>
            </a: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46856" y="1124744"/>
            <a:ext cx="8229600" cy="5040560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Соснина; адресные поздравления ветеранов Великой Отечественной войны 1941–1945 годов; Митинг. Концертная программа «Особенный день в сорок пятом году…».   Коллективное исполнение песни «Шел солдат по городу»; праздничный салют, посвященный празднованию Дня Победы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защиты детей - ш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мыльных пузырей; Игровая развлекательная программа «Солнышко на ладошки», Лазерное шоу «Эволюция»; работа игровой площадки: мастер-класс «Оригами», ментальная арифметика, настольные игры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-игра «В страну детства»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России - 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оржественная церемония возложения цветов к мемориалу «Доблесть и Слава»; Закладка аллеи из 95 деревьев (с участием семей участников СВО, почетных жителей района, общественных деятелей); Торжественная церемония открытия Х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фестиваля искусств «Мое сердце –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район»; Презентация тематический площадки культур народов России «Многонациональное добрососедство»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национальных площадок: 1. Славянское подворье; 2. Казахский аул; 3. Казачий курень; 4. Национальный площадки коренных народов Севера «Стойбище приглашает»; 5. Национальная татаро-башкирская площадка «Сабантуй»; Концертно-танцевальная программа «У района Юбилей»; Всероссийская акция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всероссийская акция «Окна России» всероссийский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люблю Россию»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памяти и скорби - 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во Всероссийской акции «Свеча памяти»; торжественная церемония возложения цветов к мемориалу «Доблесть и Слава»; всероссийская минута молчания; участие во Всероссийской акции «Красная гвоздика», вручение продуктовых наборов ветеранам Великой Отечественной войны 1941–1945 годов: час памяти «Тот самый первый день войны»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молодежи - п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раздничная программа, посвящённая Дню молодёжи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танцевальная программа «Мы Вместе»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семьи, любви и верности - ч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ествование семейных пар, праздничная программа 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«Родные-любимые»,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«Символ любви»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 «Моя семья – мое богатство» д.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физкультурника - 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оржественное открытие мероприятий, посвященных Дню физкультурника; вручение награды администрации поселения, праздничная программа: шоу мыльных пузырей; игровая развлекательная анимационная шоу-программа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-зарядка «На спортивной волне»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государственного флага - 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оржественный вынос флагов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информационный час «Флаг нашего государства»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торжественная церемония возложения цветов к мемориалу «Доблесть и Слава»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д. Соснина; праздничный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участие во Всероссийских акциях «Свет России», «Окна России», «Патриотизм в лицах», акция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добра»: распространение лент и флажков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1250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открытых дверей» для учащихся образовательных учреждений и жителей поселка, образовательная деятельность с воспитанниками: беседы, показ презентаций ко Дню знаний, Торжественные линейки, уроки знаний, уроки Дружбы, уроки Мира, посвященные началу нового учебного года. Участие в торжественных линейках, посвященных началу учебного года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Золотая осень-2023 -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торговли местных товаропроизводителей, а так же садоводов, дачников, любителей огородов и т.д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«Капля жизни» д.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Соснина,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панихида по погибшим в результате терактов 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«Всероссийский день бега «Кросс Нации – 2023» на территории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возложения цветов к памятнику воинам, погибшим в годы Великой Отечественной войны 1941–1945 гг.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Презентация национальной площадки «Гостеприимный чум»; выставки творчества жителей села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посвященная 95-й годовщине со Дня образования села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выставка изделий декоративно-прикладного искусства «Село мастеров»; выставка овощей, цветов, дикоросов, домашних заготовок «Урожай -2023»; детская выставка рисунков «Мой дом, моё село»; Праздничная программа, посвященная 95-й годовщине со Дня образования села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«Люблю тебя, земля моя родная!».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Чествование юбиляров свадеб, новорожденных, участников СВО и жен участников СВО; Концертная программа «Люблю    тебя, земля моя родная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творческих коллективов и исполнителей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д. Вата); Развлекательная программа для детей: работа аниматоров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работа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мастер-классов по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аквагриму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посвященные Международному дню пожилых людей: развлекательные программы для граждан старшего поколения, концертная программа, чаепитие,  спортивные соревнования.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Дню учителя: развлекательные программы, чествование учителей, праздничная концертная программа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Дню народного единства: акции, тематические часы, спортивные, интеллектуальные мероприятия (онлайн), концертная программа.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Дню матери: концертная программа, чествование матерей, активно принимающих участие в жизни поселения, также матерей участников СВО, адресное поздравление ветеранов, матерей участников СВО, различные конкурсы, акции в учреждениях поселения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Международному дню инвалидов: развлекательные анимационные программы для детей с ограниченными возможностями здоровья, вручение подарков детям-инвалидам, адресное поздравление детей инвалидов с ростовыми куклами, благотворительная ярмарка «Душевное богатство», различные конкурсы, акции в учреждениях поселения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90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Дню не известного солдата: церемония возложения цветов к мемориалу «Слава героям и  памятникам ВОВ, акции, уроки памяти. 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Дню  образования Ханты-Мансийского Автономного округа – Югры: акции, викторины, конкурсы, познавательные программы, выставки,  спортивные мероприятия.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Дню Конституции: акции, онлайн викторины, конкурсы, познавательные программы, проведение торжественных мероприятий в учреждениях поселения, выставки. 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празднованию Нового 2024 года: Праздничная программа для граждан старшего поколения: поздравления официальных лиц; чествования граждан старшего поколения,  внесших вклад в социально-экономическое развитие района; развлекательная программа, чаепитие. 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Театрализованное представление для детей «Новогодний патруль. Приключения начинаются». Благотворительная елка для детей  из числа отдельных категорий граждан; Театрализованное открытие снежного городка и новогодней елки; Бал маскарад «Новый 2024 год»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Театрализованное представление для детей «Новогодний патруль. Приключения начинаются», «Новогодняя Мега Ёлка» детям дошкольного возраста и школьникам. 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мастер-классов, изготовление новогодних стен газет, рождественских открыток, выставок в учреждениях культуры, образования, дополнительного образования, социальной защиты.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Всероссийской акции в рамках «Зимней недели добра»: «Новогоднее чудо», «Добрая почта», «Подари чудо детям», «Поздравь героя с Новым годом». Родители и дети собирали посылку, дети писали добрые письма, делали новогодние открытки. Передали конфеты, игрушки для детей из ДНР и ЛРН, и поздравили бойцов, которые отметят Новый год на передовой СВО. 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 «Лучшая игрушка для новогодней елки» на территории поселения». 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 на лучшее праздничное новогоднее оформление фасадов и территорий учреждений, предприятий и организаций.               </a:t>
            </a:r>
          </a:p>
          <a:p>
            <a:pPr marL="0" indent="0">
              <a:buNone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Конкурс-выставка творческих работ на тему «Рождественский вертеп» на площади талантов. </a:t>
            </a:r>
          </a:p>
          <a:p>
            <a:pPr>
              <a:spcBef>
                <a:spcPts val="0"/>
              </a:spcBef>
            </a:pP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5457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434 780,0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419 559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,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0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15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221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,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0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2023 год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3 год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884157"/>
              </p:ext>
            </p:extLst>
          </p:nvPr>
        </p:nvGraphicFramePr>
        <p:xfrm>
          <a:off x="971600" y="1484784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2023 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7658" y="3686972"/>
            <a:ext cx="4608512" cy="576064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от уплаты акцизов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7658" y="1415060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91952" y="2132856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Земельный налог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5676" y="2924944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имущество физических лиц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658" y="4437112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Транспортный налог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91952" y="5229200"/>
            <a:ext cx="4608512" cy="720080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сельскохозяйственный налог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9260" y="10785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97899" y="152187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66 374,3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9260" y="152693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52 362,1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69260" y="227577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036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69260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832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3064" y="110691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756" y="5425161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449,9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9260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1 293,2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2756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4 320,9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97899" y="227687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9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511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94653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9 578,2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94653" y="541806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588,1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4653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1 410,3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53064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4 576,0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 год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702222" y="2647510"/>
            <a:ext cx="4608512" cy="576064"/>
          </a:xfrm>
          <a:prstGeom prst="rightArrow">
            <a:avLst>
              <a:gd name="adj1" fmla="val 50000"/>
              <a:gd name="adj2" fmla="val 1523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</a:t>
            </a:r>
            <a:r>
              <a:rPr lang="ru-RU" sz="1200" b="1" dirty="0" smtClean="0">
                <a:solidFill>
                  <a:schemeClr val="tx1"/>
                </a:solidFill>
              </a:rPr>
              <a:t>продажи квартир, иного имущества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58992" y="1062773"/>
            <a:ext cx="4641472" cy="494019"/>
          </a:xfrm>
          <a:prstGeom prst="rightArrow">
            <a:avLst>
              <a:gd name="adj1" fmla="val 50000"/>
              <a:gd name="adj2" fmla="val 20437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Доходы, получаемые в виде арендной платы за земельные участки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23534" y="1508110"/>
            <a:ext cx="4576930" cy="541459"/>
          </a:xfrm>
          <a:prstGeom prst="rightArrow">
            <a:avLst>
              <a:gd name="adj1" fmla="val 50000"/>
              <a:gd name="adj2" fmla="val 19093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Доходы от сдачи в аренду имущества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2222" y="2049569"/>
            <a:ext cx="4591224" cy="494935"/>
          </a:xfrm>
          <a:prstGeom prst="rightArrow">
            <a:avLst>
              <a:gd name="adj1" fmla="val 50000"/>
              <a:gd name="adj2" fmla="val 1775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02222" y="3345775"/>
            <a:ext cx="4608512" cy="564961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Доходы, поступающие в порядке возмещения расходов, понесенных в связи с эксплуатацией имущества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28933" y="4026823"/>
            <a:ext cx="4585703" cy="648072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компенсации затрат бюджетов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6208" y="1167578"/>
            <a:ext cx="1274414" cy="29160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53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446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79446" y="1170927"/>
            <a:ext cx="1243446" cy="30506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49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351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23416" y="214666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691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25955" y="2778375"/>
            <a:ext cx="1224136" cy="25202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43080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2 350,5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23416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4 540,3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23416" y="349928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429,8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54934" y="5456247"/>
            <a:ext cx="4559702" cy="792088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неналоговые доходы, невыясненные поступления, прочие поступления от денежных взысканий и штрафов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48632" y="4782327"/>
            <a:ext cx="4566004" cy="559296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поступления от использования имущества, находящегося в собственности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569260" y="884838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44571" y="166213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1 339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21958" y="2778377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1 575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644571" y="350224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594,7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14235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481,0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43827" y="21710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4 706,8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83701" y="5647077"/>
            <a:ext cx="1197909" cy="3434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708,0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25955" y="165282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936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14235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149,2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643826" y="5603458"/>
            <a:ext cx="1221577" cy="37484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3 613,5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184478" y="884837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754934" y="6211020"/>
            <a:ext cx="4559702" cy="484632"/>
          </a:xfrm>
          <a:prstGeom prst="rightArrow">
            <a:avLst>
              <a:gd name="adj1" fmla="val 50000"/>
              <a:gd name="adj2" fmla="val 23795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оказания платных  услуг (работ)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644571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211,5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383702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2023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391988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734577"/>
              </p:ext>
            </p:extLst>
          </p:nvPr>
        </p:nvGraphicFramePr>
        <p:xfrm>
          <a:off x="971600" y="1340768"/>
          <a:ext cx="7560840" cy="462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869928"/>
              </p:ext>
            </p:extLst>
          </p:nvPr>
        </p:nvGraphicFramePr>
        <p:xfrm>
          <a:off x="395536" y="1386790"/>
          <a:ext cx="8496944" cy="469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2023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528563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419 559,0 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16245" y="4160076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28 008,2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smtClean="0">
                <a:solidFill>
                  <a:schemeClr val="bg1"/>
                </a:solidFill>
                <a:cs typeface="Arial" charset="0"/>
              </a:rPr>
              <a:t>283,3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99 694,6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12 929,9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488,8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16245" y="2553359"/>
            <a:ext cx="3096344" cy="135807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5 372,1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6056" y="5225703"/>
            <a:ext cx="3096344" cy="78790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271 034,4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1392588" y="5228420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17,0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5868144" y="1592038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1 730,7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2023 год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619672" y="2780928"/>
            <a:ext cx="2592288" cy="324036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275 181,5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780928"/>
            <a:ext cx="2592288" cy="324036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419 559,0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</a:rPr>
              <a:t>*с 2019 года в поселении реализуются </a:t>
            </a:r>
            <a:endParaRPr lang="ru-RU" sz="1100" b="1" dirty="0" smtClean="0">
              <a:solidFill>
                <a:prstClr val="black"/>
              </a:solidFill>
            </a:endParaRPr>
          </a:p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только </a:t>
            </a:r>
            <a:r>
              <a:rPr lang="ru-RU" sz="1100" b="1" dirty="0">
                <a:solidFill>
                  <a:prstClr val="black"/>
                </a:solidFill>
              </a:rPr>
              <a:t>муниципальные программы 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2023 год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25 175,0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23440</TotalTime>
  <Words>2346</Words>
  <Application>Microsoft Office PowerPoint</Application>
  <PresentationFormat>Экран (4:3)</PresentationFormat>
  <Paragraphs>186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Antique Olive Compact</vt:lpstr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2023  год (тыс. руб.) </vt:lpstr>
      <vt:lpstr>Структура неналоговых поступлений в бюджет поселения за 2023 год (тыс. руб.) </vt:lpstr>
      <vt:lpstr>Структура безвозмездных поступлений в бюджет поселения за  2023 год (тыс. руб.) </vt:lpstr>
      <vt:lpstr>Структура расходов бюджета поселения                                за 2023 год (тыс. руб.)</vt:lpstr>
      <vt:lpstr>Презентация PowerPoint</vt:lpstr>
      <vt:lpstr>Расходы дорожного фонда городского поселения Излучинск за 2023 год</vt:lpstr>
      <vt:lpstr>Расходы на благоустройство городского поселения Излучинск за 2023 год</vt:lpstr>
      <vt:lpstr>Расходы на культуру, кинематографию  городского поселения Излучинск   за 2023 год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804</cp:revision>
  <cp:lastPrinted>2023-03-03T12:14:15Z</cp:lastPrinted>
  <dcterms:created xsi:type="dcterms:W3CDTF">2012-01-27T08:52:51Z</dcterms:created>
  <dcterms:modified xsi:type="dcterms:W3CDTF">2024-02-08T04:50:45Z</dcterms:modified>
</cp:coreProperties>
</file>